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notesMasterIdLst>
    <p:notesMasterId r:id="rId3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notesMaster" Target="notesMasters/notesMaster1.xml"/><Relationship Id="rId31" Type="http://schemas.openxmlformats.org/officeDocument/2006/relationships/presProps" Target="presProps.xml"/><Relationship Id="rId32" Type="http://schemas.openxmlformats.org/officeDocument/2006/relationships/viewProps" Target="viewProps.xml"/><Relationship Id="rId33" Type="http://schemas.openxmlformats.org/officeDocument/2006/relationships/theme" Target="theme/theme1.xml"/><Relationship Id="rId3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E2761"/>
        </a:solidFill>
      </p:bgPr>
    </p:bg>
    <p:spTree>
      <p:nvGrpSpPr>
        <p:cNvPr id="1" name=""/>
        <p:cNvGrpSpPr/>
        <p:nvPr/>
      </p:nvGrpSpPr>
      <p:grpSpPr>
        <a:xfrm>
          <a:off x="0" y="0"/>
          <a:ext cx="0" cy="0"/>
          <a:chOff x="0" y="0"/>
          <a:chExt cx="0" cy="0"/>
        </a:xfrm>
      </p:grpSpPr>
      <p:sp>
        <p:nvSpPr>
          <p:cNvPr id="2" name="Shape 0"/>
          <p:cNvSpPr/>
          <p:nvPr/>
        </p:nvSpPr>
        <p:spPr>
          <a:xfrm>
            <a:off x="0" y="3749040"/>
            <a:ext cx="12188952" cy="54864"/>
          </a:xfrm>
          <a:prstGeom prst="rect">
            <a:avLst/>
          </a:prstGeom>
          <a:solidFill>
            <a:srgbClr val="F96167"/>
          </a:solidFill>
          <a:ln/>
        </p:spPr>
      </p:sp>
      <p:sp>
        <p:nvSpPr>
          <p:cNvPr id="3" name="Text 1"/>
          <p:cNvSpPr/>
          <p:nvPr/>
        </p:nvSpPr>
        <p:spPr>
          <a:xfrm>
            <a:off x="548640" y="2011680"/>
            <a:ext cx="10972800" cy="365760"/>
          </a:xfrm>
          <a:prstGeom prst="rect">
            <a:avLst/>
          </a:prstGeom>
          <a:noFill/>
          <a:ln/>
        </p:spPr>
        <p:txBody>
          <a:bodyPr wrap="square" rtlCol="0" anchor="ctr"/>
          <a:lstStyle/>
          <a:p>
            <a:pPr indent="0" marL="0">
              <a:buNone/>
            </a:pPr>
            <a:r>
              <a:rPr lang="en-US" sz="1400" b="1" spc="600" kern="0" dirty="0">
                <a:solidFill>
                  <a:srgbClr val="CADCFC"/>
                </a:solidFill>
                <a:latin typeface="Calibri" pitchFamily="34" charset="0"/>
                <a:ea typeface="Calibri" pitchFamily="34" charset="-122"/>
                <a:cs typeface="Calibri" pitchFamily="34" charset="-120"/>
              </a:rPr>
              <a:t>HEARTLINE ROMANIA</a:t>
            </a:r>
            <a:endParaRPr lang="en-US" sz="1400" dirty="0"/>
          </a:p>
        </p:txBody>
      </p:sp>
      <p:sp>
        <p:nvSpPr>
          <p:cNvPr id="4" name="Text 2"/>
          <p:cNvSpPr/>
          <p:nvPr/>
        </p:nvSpPr>
        <p:spPr>
          <a:xfrm>
            <a:off x="548640" y="2377440"/>
            <a:ext cx="10972800" cy="1097280"/>
          </a:xfrm>
          <a:prstGeom prst="rect">
            <a:avLst/>
          </a:prstGeom>
          <a:noFill/>
          <a:ln/>
        </p:spPr>
        <p:txBody>
          <a:bodyPr wrap="square" rtlCol="0" anchor="ctr"/>
          <a:lstStyle/>
          <a:p>
            <a:pPr indent="0" marL="0">
              <a:buNone/>
            </a:pPr>
            <a:r>
              <a:rPr lang="en-US" sz="5400" b="1" dirty="0">
                <a:solidFill>
                  <a:srgbClr val="FFFFFF"/>
                </a:solidFill>
                <a:latin typeface="Georgia" pitchFamily="34" charset="0"/>
                <a:ea typeface="Georgia" pitchFamily="34" charset="-122"/>
                <a:cs typeface="Georgia" pitchFamily="34" charset="-120"/>
              </a:rPr>
              <a:t>How the systems work</a:t>
            </a:r>
            <a:endParaRPr lang="en-US" sz="5400" dirty="0"/>
          </a:p>
        </p:txBody>
      </p:sp>
      <p:sp>
        <p:nvSpPr>
          <p:cNvPr id="5" name="Text 3"/>
          <p:cNvSpPr/>
          <p:nvPr/>
        </p:nvSpPr>
        <p:spPr>
          <a:xfrm>
            <a:off x="548640" y="3931920"/>
            <a:ext cx="10058400" cy="731520"/>
          </a:xfrm>
          <a:prstGeom prst="rect">
            <a:avLst/>
          </a:prstGeom>
          <a:noFill/>
          <a:ln/>
        </p:spPr>
        <p:txBody>
          <a:bodyPr wrap="square" rtlCol="0" anchor="ctr"/>
          <a:lstStyle/>
          <a:p>
            <a:pPr indent="0" marL="0">
              <a:buNone/>
            </a:pPr>
            <a:r>
              <a:rPr lang="en-US" sz="1800" i="1" dirty="0">
                <a:solidFill>
                  <a:srgbClr val="CADCFC"/>
                </a:solidFill>
                <a:latin typeface="Calibri" pitchFamily="34" charset="0"/>
                <a:ea typeface="Calibri" pitchFamily="34" charset="-122"/>
                <a:cs typeface="Calibri" pitchFamily="34" charset="-120"/>
              </a:rPr>
              <a:t>A guided tour of governance, casework, partners, finance and portals — end to end.</a:t>
            </a:r>
            <a:endParaRPr lang="en-US" sz="1800" dirty="0"/>
          </a:p>
        </p:txBody>
      </p:sp>
      <p:sp>
        <p:nvSpPr>
          <p:cNvPr id="6" name="Text 4"/>
          <p:cNvSpPr/>
          <p:nvPr/>
        </p:nvSpPr>
        <p:spPr>
          <a:xfrm>
            <a:off x="548640" y="6035040"/>
            <a:ext cx="7315200" cy="274320"/>
          </a:xfrm>
          <a:prstGeom prst="rect">
            <a:avLst/>
          </a:prstGeom>
          <a:noFill/>
          <a:ln/>
        </p:spPr>
        <p:txBody>
          <a:bodyPr wrap="square" rtlCol="0" anchor="ctr"/>
          <a:lstStyle/>
          <a:p>
            <a:pPr indent="0" marL="0">
              <a:buNone/>
            </a:pPr>
            <a:r>
              <a:rPr lang="en-US" sz="1200" spc="300" kern="0" dirty="0">
                <a:solidFill>
                  <a:srgbClr val="CADCFC"/>
                </a:solidFill>
                <a:latin typeface="Calibri" pitchFamily="34" charset="0"/>
                <a:ea typeface="Calibri" pitchFamily="34" charset="-122"/>
                <a:cs typeface="Calibri" pitchFamily="34" charset="-120"/>
              </a:rPr>
              <a:t>July 2026 · Internal reference</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457200"/>
            <a:ext cx="10972800" cy="274320"/>
          </a:xfrm>
          <a:prstGeom prst="rect">
            <a:avLst/>
          </a:prstGeom>
          <a:noFill/>
          <a:ln/>
        </p:spPr>
        <p:txBody>
          <a:bodyPr wrap="square" rtlCol="0" anchor="ctr"/>
          <a:lstStyle/>
          <a:p>
            <a:pPr indent="0" marL="0">
              <a:buNone/>
            </a:pPr>
            <a:r>
              <a:rPr lang="en-US" sz="1200" b="1" spc="300" kern="0" dirty="0">
                <a:solidFill>
                  <a:srgbClr val="F96167"/>
                </a:solidFill>
                <a:latin typeface="Calibri" pitchFamily="34" charset="0"/>
                <a:ea typeface="Calibri" pitchFamily="34" charset="-122"/>
                <a:cs typeface="Calibri" pitchFamily="34" charset="-120"/>
              </a:rPr>
              <a:t>CONTENTS</a:t>
            </a:r>
            <a:endParaRPr lang="en-US" sz="1200" dirty="0"/>
          </a:p>
        </p:txBody>
      </p:sp>
      <p:sp>
        <p:nvSpPr>
          <p:cNvPr id="3" name="Text 1"/>
          <p:cNvSpPr/>
          <p:nvPr/>
        </p:nvSpPr>
        <p:spPr>
          <a:xfrm>
            <a:off x="548640" y="731520"/>
            <a:ext cx="10972800" cy="822960"/>
          </a:xfrm>
          <a:prstGeom prst="rect">
            <a:avLst/>
          </a:prstGeom>
          <a:noFill/>
          <a:ln/>
        </p:spPr>
        <p:txBody>
          <a:bodyPr wrap="square" rtlCol="0" anchor="ctr"/>
          <a:lstStyle/>
          <a:p>
            <a:pPr indent="0" marL="0">
              <a:buNone/>
            </a:pPr>
            <a:r>
              <a:rPr lang="en-US" sz="3400" b="1" dirty="0">
                <a:solidFill>
                  <a:srgbClr val="1E2761"/>
                </a:solidFill>
                <a:latin typeface="Georgia" pitchFamily="34" charset="0"/>
                <a:ea typeface="Georgia" pitchFamily="34" charset="-122"/>
                <a:cs typeface="Georgia" pitchFamily="34" charset="-120"/>
              </a:rPr>
              <a:t>What we'll cover</a:t>
            </a:r>
            <a:endParaRPr lang="en-US" sz="3400" dirty="0"/>
          </a:p>
        </p:txBody>
      </p:sp>
      <p:sp>
        <p:nvSpPr>
          <p:cNvPr id="4" name="Text 2"/>
          <p:cNvSpPr/>
          <p:nvPr/>
        </p:nvSpPr>
        <p:spPr>
          <a:xfrm>
            <a:off x="548640" y="1463040"/>
            <a:ext cx="10972800" cy="457200"/>
          </a:xfrm>
          <a:prstGeom prst="rect">
            <a:avLst/>
          </a:prstGeom>
          <a:noFill/>
          <a:ln/>
        </p:spPr>
        <p:txBody>
          <a:bodyPr wrap="square" rtlCol="0" anchor="ctr"/>
          <a:lstStyle/>
          <a:p>
            <a:pPr indent="0" marL="0">
              <a:buNone/>
            </a:pPr>
            <a:r>
              <a:rPr lang="en-US" sz="1600" dirty="0">
                <a:solidFill>
                  <a:srgbClr val="6B7280"/>
                </a:solidFill>
                <a:latin typeface="Calibri" pitchFamily="34" charset="0"/>
                <a:ea typeface="Calibri" pitchFamily="34" charset="-122"/>
                <a:cs typeface="Calibri" pitchFamily="34" charset="-120"/>
              </a:rPr>
              <a:t>Ten sections. Each section pairs the concept with the tables and screens that implement it.</a:t>
            </a:r>
            <a:endParaRPr lang="en-US" sz="1600" dirty="0"/>
          </a:p>
        </p:txBody>
      </p:sp>
      <p:sp>
        <p:nvSpPr>
          <p:cNvPr id="5" name="Text 3"/>
          <p:cNvSpPr/>
          <p:nvPr/>
        </p:nvSpPr>
        <p:spPr>
          <a:xfrm>
            <a:off x="548640" y="2103120"/>
            <a:ext cx="640080" cy="731520"/>
          </a:xfrm>
          <a:prstGeom prst="rect">
            <a:avLst/>
          </a:prstGeom>
          <a:noFill/>
          <a:ln/>
        </p:spPr>
        <p:txBody>
          <a:bodyPr wrap="square" rtlCol="0" anchor="ctr"/>
          <a:lstStyle/>
          <a:p>
            <a:pPr indent="0" marL="0">
              <a:buNone/>
            </a:pPr>
            <a:r>
              <a:rPr lang="en-US" sz="3000" b="1" dirty="0">
                <a:solidFill>
                  <a:srgbClr val="F96167"/>
                </a:solidFill>
                <a:latin typeface="Georgia" pitchFamily="34" charset="0"/>
                <a:ea typeface="Georgia" pitchFamily="34" charset="-122"/>
                <a:cs typeface="Georgia" pitchFamily="34" charset="-120"/>
              </a:rPr>
              <a:t>01</a:t>
            </a:r>
            <a:endParaRPr lang="en-US" sz="3000" dirty="0"/>
          </a:p>
        </p:txBody>
      </p:sp>
      <p:sp>
        <p:nvSpPr>
          <p:cNvPr id="6" name="Text 4"/>
          <p:cNvSpPr/>
          <p:nvPr/>
        </p:nvSpPr>
        <p:spPr>
          <a:xfrm>
            <a:off x="1280160" y="2121408"/>
            <a:ext cx="4846320" cy="365760"/>
          </a:xfrm>
          <a:prstGeom prst="rect">
            <a:avLst/>
          </a:prstGeom>
          <a:noFill/>
          <a:ln/>
        </p:spPr>
        <p:txBody>
          <a:bodyPr wrap="square" rtlCol="0" anchor="ctr"/>
          <a:lstStyle/>
          <a:p>
            <a:pPr indent="0" marL="0">
              <a:buNone/>
            </a:pPr>
            <a:r>
              <a:rPr lang="en-US" sz="1600" b="1" dirty="0">
                <a:solidFill>
                  <a:srgbClr val="1E2761"/>
                </a:solidFill>
                <a:latin typeface="Calibri" pitchFamily="34" charset="0"/>
                <a:ea typeface="Calibri" pitchFamily="34" charset="-122"/>
                <a:cs typeface="Calibri" pitchFamily="34" charset="-120"/>
              </a:rPr>
              <a:t>Platform architecture</a:t>
            </a:r>
            <a:endParaRPr lang="en-US" sz="1600" dirty="0"/>
          </a:p>
        </p:txBody>
      </p:sp>
      <p:sp>
        <p:nvSpPr>
          <p:cNvPr id="7" name="Text 5"/>
          <p:cNvSpPr/>
          <p:nvPr/>
        </p:nvSpPr>
        <p:spPr>
          <a:xfrm>
            <a:off x="1280160" y="2487168"/>
            <a:ext cx="4846320" cy="365760"/>
          </a:xfrm>
          <a:prstGeom prst="rect">
            <a:avLst/>
          </a:prstGeom>
          <a:noFill/>
          <a:ln/>
        </p:spPr>
        <p:txBody>
          <a:bodyPr wrap="square" rtlCol="0" anchor="ctr"/>
          <a:lstStyle/>
          <a:p>
            <a:pPr indent="0" marL="0">
              <a:buNone/>
            </a:pPr>
            <a:r>
              <a:rPr lang="en-US" sz="1200" dirty="0">
                <a:solidFill>
                  <a:srgbClr val="6B7280"/>
                </a:solidFill>
                <a:latin typeface="Calibri" pitchFamily="34" charset="0"/>
                <a:ea typeface="Calibri" pitchFamily="34" charset="-122"/>
                <a:cs typeface="Calibri" pitchFamily="34" charset="-120"/>
              </a:rPr>
              <a:t>Stack, auth, RLS, server functions</a:t>
            </a:r>
            <a:endParaRPr lang="en-US" sz="1200" dirty="0"/>
          </a:p>
        </p:txBody>
      </p:sp>
      <p:sp>
        <p:nvSpPr>
          <p:cNvPr id="8" name="Text 6"/>
          <p:cNvSpPr/>
          <p:nvPr/>
        </p:nvSpPr>
        <p:spPr>
          <a:xfrm>
            <a:off x="548640" y="2926080"/>
            <a:ext cx="640080" cy="731520"/>
          </a:xfrm>
          <a:prstGeom prst="rect">
            <a:avLst/>
          </a:prstGeom>
          <a:noFill/>
          <a:ln/>
        </p:spPr>
        <p:txBody>
          <a:bodyPr wrap="square" rtlCol="0" anchor="ctr"/>
          <a:lstStyle/>
          <a:p>
            <a:pPr indent="0" marL="0">
              <a:buNone/>
            </a:pPr>
            <a:r>
              <a:rPr lang="en-US" sz="3000" b="1" dirty="0">
                <a:solidFill>
                  <a:srgbClr val="F96167"/>
                </a:solidFill>
                <a:latin typeface="Georgia" pitchFamily="34" charset="0"/>
                <a:ea typeface="Georgia" pitchFamily="34" charset="-122"/>
                <a:cs typeface="Georgia" pitchFamily="34" charset="-120"/>
              </a:rPr>
              <a:t>02</a:t>
            </a:r>
            <a:endParaRPr lang="en-US" sz="3000" dirty="0"/>
          </a:p>
        </p:txBody>
      </p:sp>
      <p:sp>
        <p:nvSpPr>
          <p:cNvPr id="9" name="Text 7"/>
          <p:cNvSpPr/>
          <p:nvPr/>
        </p:nvSpPr>
        <p:spPr>
          <a:xfrm>
            <a:off x="1280160" y="2944368"/>
            <a:ext cx="4846320" cy="365760"/>
          </a:xfrm>
          <a:prstGeom prst="rect">
            <a:avLst/>
          </a:prstGeom>
          <a:noFill/>
          <a:ln/>
        </p:spPr>
        <p:txBody>
          <a:bodyPr wrap="square" rtlCol="0" anchor="ctr"/>
          <a:lstStyle/>
          <a:p>
            <a:pPr indent="0" marL="0">
              <a:buNone/>
            </a:pPr>
            <a:r>
              <a:rPr lang="en-US" sz="1600" b="1" dirty="0">
                <a:solidFill>
                  <a:srgbClr val="1E2761"/>
                </a:solidFill>
                <a:latin typeface="Calibri" pitchFamily="34" charset="0"/>
                <a:ea typeface="Calibri" pitchFamily="34" charset="-122"/>
                <a:cs typeface="Calibri" pitchFamily="34" charset="-120"/>
              </a:rPr>
              <a:t>Governance &amp; the ORDER model</a:t>
            </a:r>
            <a:endParaRPr lang="en-US" sz="1600" dirty="0"/>
          </a:p>
        </p:txBody>
      </p:sp>
      <p:sp>
        <p:nvSpPr>
          <p:cNvPr id="10" name="Text 8"/>
          <p:cNvSpPr/>
          <p:nvPr/>
        </p:nvSpPr>
        <p:spPr>
          <a:xfrm>
            <a:off x="1280160" y="3310128"/>
            <a:ext cx="4846320" cy="365760"/>
          </a:xfrm>
          <a:prstGeom prst="rect">
            <a:avLst/>
          </a:prstGeom>
          <a:noFill/>
          <a:ln/>
        </p:spPr>
        <p:txBody>
          <a:bodyPr wrap="square" rtlCol="0" anchor="ctr"/>
          <a:lstStyle/>
          <a:p>
            <a:pPr indent="0" marL="0">
              <a:buNone/>
            </a:pPr>
            <a:r>
              <a:rPr lang="en-US" sz="1200" dirty="0">
                <a:solidFill>
                  <a:srgbClr val="6B7280"/>
                </a:solidFill>
                <a:latin typeface="Calibri" pitchFamily="34" charset="0"/>
                <a:ea typeface="Calibri" pitchFamily="34" charset="-122"/>
                <a:cs typeface="Calibri" pitchFamily="34" charset="-120"/>
              </a:rPr>
              <a:t>Sole Member, ED, resolutions, co-signatures</a:t>
            </a:r>
            <a:endParaRPr lang="en-US" sz="1200" dirty="0"/>
          </a:p>
        </p:txBody>
      </p:sp>
      <p:sp>
        <p:nvSpPr>
          <p:cNvPr id="11" name="Text 9"/>
          <p:cNvSpPr/>
          <p:nvPr/>
        </p:nvSpPr>
        <p:spPr>
          <a:xfrm>
            <a:off x="548640" y="3749040"/>
            <a:ext cx="640080" cy="731520"/>
          </a:xfrm>
          <a:prstGeom prst="rect">
            <a:avLst/>
          </a:prstGeom>
          <a:noFill/>
          <a:ln/>
        </p:spPr>
        <p:txBody>
          <a:bodyPr wrap="square" rtlCol="0" anchor="ctr"/>
          <a:lstStyle/>
          <a:p>
            <a:pPr indent="0" marL="0">
              <a:buNone/>
            </a:pPr>
            <a:r>
              <a:rPr lang="en-US" sz="3000" b="1" dirty="0">
                <a:solidFill>
                  <a:srgbClr val="F96167"/>
                </a:solidFill>
                <a:latin typeface="Georgia" pitchFamily="34" charset="0"/>
                <a:ea typeface="Georgia" pitchFamily="34" charset="-122"/>
                <a:cs typeface="Georgia" pitchFamily="34" charset="-120"/>
              </a:rPr>
              <a:t>03</a:t>
            </a:r>
            <a:endParaRPr lang="en-US" sz="3000" dirty="0"/>
          </a:p>
        </p:txBody>
      </p:sp>
      <p:sp>
        <p:nvSpPr>
          <p:cNvPr id="12" name="Text 10"/>
          <p:cNvSpPr/>
          <p:nvPr/>
        </p:nvSpPr>
        <p:spPr>
          <a:xfrm>
            <a:off x="1280160" y="3767328"/>
            <a:ext cx="4846320" cy="365760"/>
          </a:xfrm>
          <a:prstGeom prst="rect">
            <a:avLst/>
          </a:prstGeom>
          <a:noFill/>
          <a:ln/>
        </p:spPr>
        <p:txBody>
          <a:bodyPr wrap="square" rtlCol="0" anchor="ctr"/>
          <a:lstStyle/>
          <a:p>
            <a:pPr indent="0" marL="0">
              <a:buNone/>
            </a:pPr>
            <a:r>
              <a:rPr lang="en-US" sz="1600" b="1" dirty="0">
                <a:solidFill>
                  <a:srgbClr val="1E2761"/>
                </a:solidFill>
                <a:latin typeface="Calibri" pitchFamily="34" charset="0"/>
                <a:ea typeface="Calibri" pitchFamily="34" charset="-122"/>
                <a:cs typeface="Calibri" pitchFamily="34" charset="-120"/>
              </a:rPr>
              <a:t>Case lifecycle</a:t>
            </a:r>
            <a:endParaRPr lang="en-US" sz="1600" dirty="0"/>
          </a:p>
        </p:txBody>
      </p:sp>
      <p:sp>
        <p:nvSpPr>
          <p:cNvPr id="13" name="Text 11"/>
          <p:cNvSpPr/>
          <p:nvPr/>
        </p:nvSpPr>
        <p:spPr>
          <a:xfrm>
            <a:off x="1280160" y="4133088"/>
            <a:ext cx="4846320" cy="365760"/>
          </a:xfrm>
          <a:prstGeom prst="rect">
            <a:avLst/>
          </a:prstGeom>
          <a:noFill/>
          <a:ln/>
        </p:spPr>
        <p:txBody>
          <a:bodyPr wrap="square" rtlCol="0" anchor="ctr"/>
          <a:lstStyle/>
          <a:p>
            <a:pPr indent="0" marL="0">
              <a:buNone/>
            </a:pPr>
            <a:r>
              <a:rPr lang="en-US" sz="1200" dirty="0">
                <a:solidFill>
                  <a:srgbClr val="6B7280"/>
                </a:solidFill>
                <a:latin typeface="Calibri" pitchFamily="34" charset="0"/>
                <a:ea typeface="Calibri" pitchFamily="34" charset="-122"/>
                <a:cs typeface="Calibri" pitchFamily="34" charset="-120"/>
              </a:rPr>
              <a:t>Intake → analysis → transfer → close</a:t>
            </a:r>
            <a:endParaRPr lang="en-US" sz="1200" dirty="0"/>
          </a:p>
        </p:txBody>
      </p:sp>
      <p:sp>
        <p:nvSpPr>
          <p:cNvPr id="14" name="Text 12"/>
          <p:cNvSpPr/>
          <p:nvPr/>
        </p:nvSpPr>
        <p:spPr>
          <a:xfrm>
            <a:off x="548640" y="4572000"/>
            <a:ext cx="640080" cy="731520"/>
          </a:xfrm>
          <a:prstGeom prst="rect">
            <a:avLst/>
          </a:prstGeom>
          <a:noFill/>
          <a:ln/>
        </p:spPr>
        <p:txBody>
          <a:bodyPr wrap="square" rtlCol="0" anchor="ctr"/>
          <a:lstStyle/>
          <a:p>
            <a:pPr indent="0" marL="0">
              <a:buNone/>
            </a:pPr>
            <a:r>
              <a:rPr lang="en-US" sz="3000" b="1" dirty="0">
                <a:solidFill>
                  <a:srgbClr val="F96167"/>
                </a:solidFill>
                <a:latin typeface="Georgia" pitchFamily="34" charset="0"/>
                <a:ea typeface="Georgia" pitchFamily="34" charset="-122"/>
                <a:cs typeface="Georgia" pitchFamily="34" charset="-120"/>
              </a:rPr>
              <a:t>04</a:t>
            </a:r>
            <a:endParaRPr lang="en-US" sz="3000" dirty="0"/>
          </a:p>
        </p:txBody>
      </p:sp>
      <p:sp>
        <p:nvSpPr>
          <p:cNvPr id="15" name="Text 13"/>
          <p:cNvSpPr/>
          <p:nvPr/>
        </p:nvSpPr>
        <p:spPr>
          <a:xfrm>
            <a:off x="1280160" y="4590288"/>
            <a:ext cx="4846320" cy="365760"/>
          </a:xfrm>
          <a:prstGeom prst="rect">
            <a:avLst/>
          </a:prstGeom>
          <a:noFill/>
          <a:ln/>
        </p:spPr>
        <p:txBody>
          <a:bodyPr wrap="square" rtlCol="0" anchor="ctr"/>
          <a:lstStyle/>
          <a:p>
            <a:pPr indent="0" marL="0">
              <a:buNone/>
            </a:pPr>
            <a:r>
              <a:rPr lang="en-US" sz="1600" b="1" dirty="0">
                <a:solidFill>
                  <a:srgbClr val="1E2761"/>
                </a:solidFill>
                <a:latin typeface="Calibri" pitchFamily="34" charset="0"/>
                <a:ea typeface="Calibri" pitchFamily="34" charset="-122"/>
                <a:cs typeface="Calibri" pitchFamily="34" charset="-120"/>
              </a:rPr>
              <a:t>Regional &amp; role-based access</a:t>
            </a:r>
            <a:endParaRPr lang="en-US" sz="1600" dirty="0"/>
          </a:p>
        </p:txBody>
      </p:sp>
      <p:sp>
        <p:nvSpPr>
          <p:cNvPr id="16" name="Text 14"/>
          <p:cNvSpPr/>
          <p:nvPr/>
        </p:nvSpPr>
        <p:spPr>
          <a:xfrm>
            <a:off x="1280160" y="4956048"/>
            <a:ext cx="4846320" cy="365760"/>
          </a:xfrm>
          <a:prstGeom prst="rect">
            <a:avLst/>
          </a:prstGeom>
          <a:noFill/>
          <a:ln/>
        </p:spPr>
        <p:txBody>
          <a:bodyPr wrap="square" rtlCol="0" anchor="ctr"/>
          <a:lstStyle/>
          <a:p>
            <a:pPr indent="0" marL="0">
              <a:buNone/>
            </a:pPr>
            <a:r>
              <a:rPr lang="en-US" sz="1200" dirty="0">
                <a:solidFill>
                  <a:srgbClr val="6B7280"/>
                </a:solidFill>
                <a:latin typeface="Calibri" pitchFamily="34" charset="0"/>
                <a:ea typeface="Calibri" pitchFamily="34" charset="-122"/>
                <a:cs typeface="Calibri" pitchFamily="34" charset="-120"/>
              </a:rPr>
              <a:t>Region officers, staff roles, view auths</a:t>
            </a:r>
            <a:endParaRPr lang="en-US" sz="1200" dirty="0"/>
          </a:p>
        </p:txBody>
      </p:sp>
      <p:sp>
        <p:nvSpPr>
          <p:cNvPr id="17" name="Text 15"/>
          <p:cNvSpPr/>
          <p:nvPr/>
        </p:nvSpPr>
        <p:spPr>
          <a:xfrm>
            <a:off x="548640" y="5394960"/>
            <a:ext cx="640080" cy="731520"/>
          </a:xfrm>
          <a:prstGeom prst="rect">
            <a:avLst/>
          </a:prstGeom>
          <a:noFill/>
          <a:ln/>
        </p:spPr>
        <p:txBody>
          <a:bodyPr wrap="square" rtlCol="0" anchor="ctr"/>
          <a:lstStyle/>
          <a:p>
            <a:pPr indent="0" marL="0">
              <a:buNone/>
            </a:pPr>
            <a:r>
              <a:rPr lang="en-US" sz="3000" b="1" dirty="0">
                <a:solidFill>
                  <a:srgbClr val="F96167"/>
                </a:solidFill>
                <a:latin typeface="Georgia" pitchFamily="34" charset="0"/>
                <a:ea typeface="Georgia" pitchFamily="34" charset="-122"/>
                <a:cs typeface="Georgia" pitchFamily="34" charset="-120"/>
              </a:rPr>
              <a:t>05</a:t>
            </a:r>
            <a:endParaRPr lang="en-US" sz="3000" dirty="0"/>
          </a:p>
        </p:txBody>
      </p:sp>
      <p:sp>
        <p:nvSpPr>
          <p:cNvPr id="18" name="Text 16"/>
          <p:cNvSpPr/>
          <p:nvPr/>
        </p:nvSpPr>
        <p:spPr>
          <a:xfrm>
            <a:off x="1280160" y="5413248"/>
            <a:ext cx="4846320" cy="365760"/>
          </a:xfrm>
          <a:prstGeom prst="rect">
            <a:avLst/>
          </a:prstGeom>
          <a:noFill/>
          <a:ln/>
        </p:spPr>
        <p:txBody>
          <a:bodyPr wrap="square" rtlCol="0" anchor="ctr"/>
          <a:lstStyle/>
          <a:p>
            <a:pPr indent="0" marL="0">
              <a:buNone/>
            </a:pPr>
            <a:r>
              <a:rPr lang="en-US" sz="1600" b="1" dirty="0">
                <a:solidFill>
                  <a:srgbClr val="1E2761"/>
                </a:solidFill>
                <a:latin typeface="Calibri" pitchFamily="34" charset="0"/>
                <a:ea typeface="Calibri" pitchFamily="34" charset="-122"/>
                <a:cs typeface="Calibri" pitchFamily="34" charset="-120"/>
              </a:rPr>
              <a:t>Partner network</a:t>
            </a:r>
            <a:endParaRPr lang="en-US" sz="1600" dirty="0"/>
          </a:p>
        </p:txBody>
      </p:sp>
      <p:sp>
        <p:nvSpPr>
          <p:cNvPr id="19" name="Text 17"/>
          <p:cNvSpPr/>
          <p:nvPr/>
        </p:nvSpPr>
        <p:spPr>
          <a:xfrm>
            <a:off x="1280160" y="5779008"/>
            <a:ext cx="4846320" cy="365760"/>
          </a:xfrm>
          <a:prstGeom prst="rect">
            <a:avLst/>
          </a:prstGeom>
          <a:noFill/>
          <a:ln/>
        </p:spPr>
        <p:txBody>
          <a:bodyPr wrap="square" rtlCol="0" anchor="ctr"/>
          <a:lstStyle/>
          <a:p>
            <a:pPr indent="0" marL="0">
              <a:buNone/>
            </a:pPr>
            <a:r>
              <a:rPr lang="en-US" sz="1200" dirty="0">
                <a:solidFill>
                  <a:srgbClr val="6B7280"/>
                </a:solidFill>
                <a:latin typeface="Calibri" pitchFamily="34" charset="0"/>
                <a:ea typeface="Calibri" pitchFamily="34" charset="-122"/>
                <a:cs typeface="Calibri" pitchFamily="34" charset="-120"/>
              </a:rPr>
              <a:t>Agencies, attorneys, notaries, hospitals</a:t>
            </a:r>
            <a:endParaRPr lang="en-US" sz="1200" dirty="0"/>
          </a:p>
        </p:txBody>
      </p:sp>
      <p:sp>
        <p:nvSpPr>
          <p:cNvPr id="20" name="Text 18"/>
          <p:cNvSpPr/>
          <p:nvPr/>
        </p:nvSpPr>
        <p:spPr>
          <a:xfrm>
            <a:off x="6309360" y="2103120"/>
            <a:ext cx="640080" cy="731520"/>
          </a:xfrm>
          <a:prstGeom prst="rect">
            <a:avLst/>
          </a:prstGeom>
          <a:noFill/>
          <a:ln/>
        </p:spPr>
        <p:txBody>
          <a:bodyPr wrap="square" rtlCol="0" anchor="ctr"/>
          <a:lstStyle/>
          <a:p>
            <a:pPr indent="0" marL="0">
              <a:buNone/>
            </a:pPr>
            <a:r>
              <a:rPr lang="en-US" sz="3000" b="1" dirty="0">
                <a:solidFill>
                  <a:srgbClr val="F96167"/>
                </a:solidFill>
                <a:latin typeface="Georgia" pitchFamily="34" charset="0"/>
                <a:ea typeface="Georgia" pitchFamily="34" charset="-122"/>
                <a:cs typeface="Georgia" pitchFamily="34" charset="-120"/>
              </a:rPr>
              <a:t>06</a:t>
            </a:r>
            <a:endParaRPr lang="en-US" sz="3000" dirty="0"/>
          </a:p>
        </p:txBody>
      </p:sp>
      <p:sp>
        <p:nvSpPr>
          <p:cNvPr id="21" name="Text 19"/>
          <p:cNvSpPr/>
          <p:nvPr/>
        </p:nvSpPr>
        <p:spPr>
          <a:xfrm>
            <a:off x="7040880" y="2121408"/>
            <a:ext cx="4846320" cy="365760"/>
          </a:xfrm>
          <a:prstGeom prst="rect">
            <a:avLst/>
          </a:prstGeom>
          <a:noFill/>
          <a:ln/>
        </p:spPr>
        <p:txBody>
          <a:bodyPr wrap="square" rtlCol="0" anchor="ctr"/>
          <a:lstStyle/>
          <a:p>
            <a:pPr indent="0" marL="0">
              <a:buNone/>
            </a:pPr>
            <a:r>
              <a:rPr lang="en-US" sz="1600" b="1" dirty="0">
                <a:solidFill>
                  <a:srgbClr val="1E2761"/>
                </a:solidFill>
                <a:latin typeface="Calibri" pitchFamily="34" charset="0"/>
                <a:ea typeface="Calibri" pitchFamily="34" charset="-122"/>
                <a:cs typeface="Calibri" pitchFamily="34" charset="-120"/>
              </a:rPr>
              <a:t>Apostille partner portal</a:t>
            </a:r>
            <a:endParaRPr lang="en-US" sz="1600" dirty="0"/>
          </a:p>
        </p:txBody>
      </p:sp>
      <p:sp>
        <p:nvSpPr>
          <p:cNvPr id="22" name="Text 20"/>
          <p:cNvSpPr/>
          <p:nvPr/>
        </p:nvSpPr>
        <p:spPr>
          <a:xfrm>
            <a:off x="7040880" y="2487168"/>
            <a:ext cx="4846320" cy="365760"/>
          </a:xfrm>
          <a:prstGeom prst="rect">
            <a:avLst/>
          </a:prstGeom>
          <a:noFill/>
          <a:ln/>
        </p:spPr>
        <p:txBody>
          <a:bodyPr wrap="square" rtlCol="0" anchor="ctr"/>
          <a:lstStyle/>
          <a:p>
            <a:pPr indent="0" marL="0">
              <a:buNone/>
            </a:pPr>
            <a:r>
              <a:rPr lang="en-US" sz="1200" dirty="0">
                <a:solidFill>
                  <a:srgbClr val="6B7280"/>
                </a:solidFill>
                <a:latin typeface="Calibri" pitchFamily="34" charset="0"/>
                <a:ea typeface="Calibri" pitchFamily="34" charset="-122"/>
                <a:cs typeface="Calibri" pitchFamily="34" charset="-120"/>
              </a:rPr>
              <a:t>ORDER-scoped external access</a:t>
            </a:r>
            <a:endParaRPr lang="en-US" sz="1200" dirty="0"/>
          </a:p>
        </p:txBody>
      </p:sp>
      <p:sp>
        <p:nvSpPr>
          <p:cNvPr id="23" name="Text 21"/>
          <p:cNvSpPr/>
          <p:nvPr/>
        </p:nvSpPr>
        <p:spPr>
          <a:xfrm>
            <a:off x="6309360" y="2926080"/>
            <a:ext cx="640080" cy="731520"/>
          </a:xfrm>
          <a:prstGeom prst="rect">
            <a:avLst/>
          </a:prstGeom>
          <a:noFill/>
          <a:ln/>
        </p:spPr>
        <p:txBody>
          <a:bodyPr wrap="square" rtlCol="0" anchor="ctr"/>
          <a:lstStyle/>
          <a:p>
            <a:pPr indent="0" marL="0">
              <a:buNone/>
            </a:pPr>
            <a:r>
              <a:rPr lang="en-US" sz="3000" b="1" dirty="0">
                <a:solidFill>
                  <a:srgbClr val="F96167"/>
                </a:solidFill>
                <a:latin typeface="Georgia" pitchFamily="34" charset="0"/>
                <a:ea typeface="Georgia" pitchFamily="34" charset="-122"/>
                <a:cs typeface="Georgia" pitchFamily="34" charset="-120"/>
              </a:rPr>
              <a:t>07</a:t>
            </a:r>
            <a:endParaRPr lang="en-US" sz="3000" dirty="0"/>
          </a:p>
        </p:txBody>
      </p:sp>
      <p:sp>
        <p:nvSpPr>
          <p:cNvPr id="24" name="Text 22"/>
          <p:cNvSpPr/>
          <p:nvPr/>
        </p:nvSpPr>
        <p:spPr>
          <a:xfrm>
            <a:off x="7040880" y="2944368"/>
            <a:ext cx="4846320" cy="365760"/>
          </a:xfrm>
          <a:prstGeom prst="rect">
            <a:avLst/>
          </a:prstGeom>
          <a:noFill/>
          <a:ln/>
        </p:spPr>
        <p:txBody>
          <a:bodyPr wrap="square" rtlCol="0" anchor="ctr"/>
          <a:lstStyle/>
          <a:p>
            <a:pPr indent="0" marL="0">
              <a:buNone/>
            </a:pPr>
            <a:r>
              <a:rPr lang="en-US" sz="1600" b="1" dirty="0">
                <a:solidFill>
                  <a:srgbClr val="1E2761"/>
                </a:solidFill>
                <a:latin typeface="Calibri" pitchFamily="34" charset="0"/>
                <a:ea typeface="Calibri" pitchFamily="34" charset="-122"/>
                <a:cs typeface="Calibri" pitchFamily="34" charset="-120"/>
              </a:rPr>
              <a:t>Documents, uploads &amp; audit</a:t>
            </a:r>
            <a:endParaRPr lang="en-US" sz="1600" dirty="0"/>
          </a:p>
        </p:txBody>
      </p:sp>
      <p:sp>
        <p:nvSpPr>
          <p:cNvPr id="25" name="Text 23"/>
          <p:cNvSpPr/>
          <p:nvPr/>
        </p:nvSpPr>
        <p:spPr>
          <a:xfrm>
            <a:off x="7040880" y="3310128"/>
            <a:ext cx="4846320" cy="365760"/>
          </a:xfrm>
          <a:prstGeom prst="rect">
            <a:avLst/>
          </a:prstGeom>
          <a:noFill/>
          <a:ln/>
        </p:spPr>
        <p:txBody>
          <a:bodyPr wrap="square" rtlCol="0" anchor="ctr"/>
          <a:lstStyle/>
          <a:p>
            <a:pPr indent="0" marL="0">
              <a:buNone/>
            </a:pPr>
            <a:r>
              <a:rPr lang="en-US" sz="1200" dirty="0">
                <a:solidFill>
                  <a:srgbClr val="6B7280"/>
                </a:solidFill>
                <a:latin typeface="Calibri" pitchFamily="34" charset="0"/>
                <a:ea typeface="Calibri" pitchFamily="34" charset="-122"/>
                <a:cs typeface="Calibri" pitchFamily="34" charset="-120"/>
              </a:rPr>
              <a:t>Storage policies, virus scan, chain of custody</a:t>
            </a:r>
            <a:endParaRPr lang="en-US" sz="1200" dirty="0"/>
          </a:p>
        </p:txBody>
      </p:sp>
      <p:sp>
        <p:nvSpPr>
          <p:cNvPr id="26" name="Text 24"/>
          <p:cNvSpPr/>
          <p:nvPr/>
        </p:nvSpPr>
        <p:spPr>
          <a:xfrm>
            <a:off x="6309360" y="3749040"/>
            <a:ext cx="640080" cy="731520"/>
          </a:xfrm>
          <a:prstGeom prst="rect">
            <a:avLst/>
          </a:prstGeom>
          <a:noFill/>
          <a:ln/>
        </p:spPr>
        <p:txBody>
          <a:bodyPr wrap="square" rtlCol="0" anchor="ctr"/>
          <a:lstStyle/>
          <a:p>
            <a:pPr indent="0" marL="0">
              <a:buNone/>
            </a:pPr>
            <a:r>
              <a:rPr lang="en-US" sz="3000" b="1" dirty="0">
                <a:solidFill>
                  <a:srgbClr val="F96167"/>
                </a:solidFill>
                <a:latin typeface="Georgia" pitchFamily="34" charset="0"/>
                <a:ea typeface="Georgia" pitchFamily="34" charset="-122"/>
                <a:cs typeface="Georgia" pitchFamily="34" charset="-120"/>
              </a:rPr>
              <a:t>08</a:t>
            </a:r>
            <a:endParaRPr lang="en-US" sz="3000" dirty="0"/>
          </a:p>
        </p:txBody>
      </p:sp>
      <p:sp>
        <p:nvSpPr>
          <p:cNvPr id="27" name="Text 25"/>
          <p:cNvSpPr/>
          <p:nvPr/>
        </p:nvSpPr>
        <p:spPr>
          <a:xfrm>
            <a:off x="7040880" y="3767328"/>
            <a:ext cx="4846320" cy="365760"/>
          </a:xfrm>
          <a:prstGeom prst="rect">
            <a:avLst/>
          </a:prstGeom>
          <a:noFill/>
          <a:ln/>
        </p:spPr>
        <p:txBody>
          <a:bodyPr wrap="square" rtlCol="0" anchor="ctr"/>
          <a:lstStyle/>
          <a:p>
            <a:pPr indent="0" marL="0">
              <a:buNone/>
            </a:pPr>
            <a:r>
              <a:rPr lang="en-US" sz="1600" b="1" dirty="0">
                <a:solidFill>
                  <a:srgbClr val="1E2761"/>
                </a:solidFill>
                <a:latin typeface="Calibri" pitchFamily="34" charset="0"/>
                <a:ea typeface="Calibri" pitchFamily="34" charset="-122"/>
                <a:cs typeface="Calibri" pitchFamily="34" charset="-120"/>
              </a:rPr>
              <a:t>Finance &amp; billing</a:t>
            </a:r>
            <a:endParaRPr lang="en-US" sz="1600" dirty="0"/>
          </a:p>
        </p:txBody>
      </p:sp>
      <p:sp>
        <p:nvSpPr>
          <p:cNvPr id="28" name="Text 26"/>
          <p:cNvSpPr/>
          <p:nvPr/>
        </p:nvSpPr>
        <p:spPr>
          <a:xfrm>
            <a:off x="7040880" y="4133088"/>
            <a:ext cx="4846320" cy="365760"/>
          </a:xfrm>
          <a:prstGeom prst="rect">
            <a:avLst/>
          </a:prstGeom>
          <a:noFill/>
          <a:ln/>
        </p:spPr>
        <p:txBody>
          <a:bodyPr wrap="square" rtlCol="0" anchor="ctr"/>
          <a:lstStyle/>
          <a:p>
            <a:pPr indent="0" marL="0">
              <a:buNone/>
            </a:pPr>
            <a:r>
              <a:rPr lang="en-US" sz="1200" dirty="0">
                <a:solidFill>
                  <a:srgbClr val="6B7280"/>
                </a:solidFill>
                <a:latin typeface="Calibri" pitchFamily="34" charset="0"/>
                <a:ea typeface="Calibri" pitchFamily="34" charset="-122"/>
                <a:cs typeface="Calibri" pitchFamily="34" charset="-120"/>
              </a:rPr>
              <a:t>Invoices, journal, budgets, Stripe</a:t>
            </a:r>
            <a:endParaRPr lang="en-US" sz="1200" dirty="0"/>
          </a:p>
        </p:txBody>
      </p:sp>
      <p:sp>
        <p:nvSpPr>
          <p:cNvPr id="29" name="Text 27"/>
          <p:cNvSpPr/>
          <p:nvPr/>
        </p:nvSpPr>
        <p:spPr>
          <a:xfrm>
            <a:off x="6309360" y="4572000"/>
            <a:ext cx="640080" cy="731520"/>
          </a:xfrm>
          <a:prstGeom prst="rect">
            <a:avLst/>
          </a:prstGeom>
          <a:noFill/>
          <a:ln/>
        </p:spPr>
        <p:txBody>
          <a:bodyPr wrap="square" rtlCol="0" anchor="ctr"/>
          <a:lstStyle/>
          <a:p>
            <a:pPr indent="0" marL="0">
              <a:buNone/>
            </a:pPr>
            <a:r>
              <a:rPr lang="en-US" sz="3000" b="1" dirty="0">
                <a:solidFill>
                  <a:srgbClr val="F96167"/>
                </a:solidFill>
                <a:latin typeface="Georgia" pitchFamily="34" charset="0"/>
                <a:ea typeface="Georgia" pitchFamily="34" charset="-122"/>
                <a:cs typeface="Georgia" pitchFamily="34" charset="-120"/>
              </a:rPr>
              <a:t>09</a:t>
            </a:r>
            <a:endParaRPr lang="en-US" sz="3000" dirty="0"/>
          </a:p>
        </p:txBody>
      </p:sp>
      <p:sp>
        <p:nvSpPr>
          <p:cNvPr id="30" name="Text 28"/>
          <p:cNvSpPr/>
          <p:nvPr/>
        </p:nvSpPr>
        <p:spPr>
          <a:xfrm>
            <a:off x="7040880" y="4590288"/>
            <a:ext cx="4846320" cy="365760"/>
          </a:xfrm>
          <a:prstGeom prst="rect">
            <a:avLst/>
          </a:prstGeom>
          <a:noFill/>
          <a:ln/>
        </p:spPr>
        <p:txBody>
          <a:bodyPr wrap="square" rtlCol="0" anchor="ctr"/>
          <a:lstStyle/>
          <a:p>
            <a:pPr indent="0" marL="0">
              <a:buNone/>
            </a:pPr>
            <a:r>
              <a:rPr lang="en-US" sz="1600" b="1" dirty="0">
                <a:solidFill>
                  <a:srgbClr val="1E2761"/>
                </a:solidFill>
                <a:latin typeface="Calibri" pitchFamily="34" charset="0"/>
                <a:ea typeface="Calibri" pitchFamily="34" charset="-122"/>
                <a:cs typeface="Calibri" pitchFamily="34" charset="-120"/>
              </a:rPr>
              <a:t>Compliance &amp; security</a:t>
            </a:r>
            <a:endParaRPr lang="en-US" sz="1600" dirty="0"/>
          </a:p>
        </p:txBody>
      </p:sp>
      <p:sp>
        <p:nvSpPr>
          <p:cNvPr id="31" name="Text 29"/>
          <p:cNvSpPr/>
          <p:nvPr/>
        </p:nvSpPr>
        <p:spPr>
          <a:xfrm>
            <a:off x="7040880" y="4956048"/>
            <a:ext cx="4846320" cy="365760"/>
          </a:xfrm>
          <a:prstGeom prst="rect">
            <a:avLst/>
          </a:prstGeom>
          <a:noFill/>
          <a:ln/>
        </p:spPr>
        <p:txBody>
          <a:bodyPr wrap="square" rtlCol="0" anchor="ctr"/>
          <a:lstStyle/>
          <a:p>
            <a:pPr indent="0" marL="0">
              <a:buNone/>
            </a:pPr>
            <a:r>
              <a:rPr lang="en-US" sz="1200" dirty="0">
                <a:solidFill>
                  <a:srgbClr val="6B7280"/>
                </a:solidFill>
                <a:latin typeface="Calibri" pitchFamily="34" charset="0"/>
                <a:ea typeface="Calibri" pitchFamily="34" charset="-122"/>
                <a:cs typeface="Calibri" pitchFamily="34" charset="-120"/>
              </a:rPr>
              <a:t>KYC, disclaimers, complaints, alerts</a:t>
            </a:r>
            <a:endParaRPr lang="en-US" sz="1200" dirty="0"/>
          </a:p>
        </p:txBody>
      </p:sp>
      <p:sp>
        <p:nvSpPr>
          <p:cNvPr id="32" name="Text 30"/>
          <p:cNvSpPr/>
          <p:nvPr/>
        </p:nvSpPr>
        <p:spPr>
          <a:xfrm>
            <a:off x="6309360" y="5394960"/>
            <a:ext cx="640080" cy="731520"/>
          </a:xfrm>
          <a:prstGeom prst="rect">
            <a:avLst/>
          </a:prstGeom>
          <a:noFill/>
          <a:ln/>
        </p:spPr>
        <p:txBody>
          <a:bodyPr wrap="square" rtlCol="0" anchor="ctr"/>
          <a:lstStyle/>
          <a:p>
            <a:pPr indent="0" marL="0">
              <a:buNone/>
            </a:pPr>
            <a:r>
              <a:rPr lang="en-US" sz="3000" b="1" dirty="0">
                <a:solidFill>
                  <a:srgbClr val="F96167"/>
                </a:solidFill>
                <a:latin typeface="Georgia" pitchFamily="34" charset="0"/>
                <a:ea typeface="Georgia" pitchFamily="34" charset="-122"/>
                <a:cs typeface="Georgia" pitchFamily="34" charset="-120"/>
              </a:rPr>
              <a:t>10</a:t>
            </a:r>
            <a:endParaRPr lang="en-US" sz="3000" dirty="0"/>
          </a:p>
        </p:txBody>
      </p:sp>
      <p:sp>
        <p:nvSpPr>
          <p:cNvPr id="33" name="Text 31"/>
          <p:cNvSpPr/>
          <p:nvPr/>
        </p:nvSpPr>
        <p:spPr>
          <a:xfrm>
            <a:off x="7040880" y="5413248"/>
            <a:ext cx="4846320" cy="365760"/>
          </a:xfrm>
          <a:prstGeom prst="rect">
            <a:avLst/>
          </a:prstGeom>
          <a:noFill/>
          <a:ln/>
        </p:spPr>
        <p:txBody>
          <a:bodyPr wrap="square" rtlCol="0" anchor="ctr"/>
          <a:lstStyle/>
          <a:p>
            <a:pPr indent="0" marL="0">
              <a:buNone/>
            </a:pPr>
            <a:r>
              <a:rPr lang="en-US" sz="1600" b="1" dirty="0">
                <a:solidFill>
                  <a:srgbClr val="1E2761"/>
                </a:solidFill>
                <a:latin typeface="Calibri" pitchFamily="34" charset="0"/>
                <a:ea typeface="Calibri" pitchFamily="34" charset="-122"/>
                <a:cs typeface="Calibri" pitchFamily="34" charset="-120"/>
              </a:rPr>
              <a:t>Public surfaces</a:t>
            </a:r>
            <a:endParaRPr lang="en-US" sz="1600" dirty="0"/>
          </a:p>
        </p:txBody>
      </p:sp>
      <p:sp>
        <p:nvSpPr>
          <p:cNvPr id="34" name="Text 32"/>
          <p:cNvSpPr/>
          <p:nvPr/>
        </p:nvSpPr>
        <p:spPr>
          <a:xfrm>
            <a:off x="7040880" y="5779008"/>
            <a:ext cx="4846320" cy="365760"/>
          </a:xfrm>
          <a:prstGeom prst="rect">
            <a:avLst/>
          </a:prstGeom>
          <a:noFill/>
          <a:ln/>
        </p:spPr>
        <p:txBody>
          <a:bodyPr wrap="square" rtlCol="0" anchor="ctr"/>
          <a:lstStyle/>
          <a:p>
            <a:pPr indent="0" marL="0">
              <a:buNone/>
            </a:pPr>
            <a:r>
              <a:rPr lang="en-US" sz="1200" dirty="0">
                <a:solidFill>
                  <a:srgbClr val="6B7280"/>
                </a:solidFill>
                <a:latin typeface="Calibri" pitchFamily="34" charset="0"/>
                <a:ea typeface="Calibri" pitchFamily="34" charset="-122"/>
                <a:cs typeface="Calibri" pitchFamily="34" charset="-120"/>
              </a:rPr>
              <a:t>Registry, resolutions, partner intake</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E2761"/>
        </a:solidFill>
      </p:bgPr>
    </p:bg>
    <p:spTree>
      <p:nvGrpSpPr>
        <p:cNvPr id="1" name=""/>
        <p:cNvGrpSpPr/>
        <p:nvPr/>
      </p:nvGrpSpPr>
      <p:grpSpPr>
        <a:xfrm>
          <a:off x="0" y="0"/>
          <a:ext cx="0" cy="0"/>
          <a:chOff x="0" y="0"/>
          <a:chExt cx="0" cy="0"/>
        </a:xfrm>
      </p:grpSpPr>
      <p:sp>
        <p:nvSpPr>
          <p:cNvPr id="2" name="Shape 0"/>
          <p:cNvSpPr/>
          <p:nvPr/>
        </p:nvSpPr>
        <p:spPr>
          <a:xfrm>
            <a:off x="548640" y="2880360"/>
            <a:ext cx="548640" cy="54864"/>
          </a:xfrm>
          <a:prstGeom prst="rect">
            <a:avLst/>
          </a:prstGeom>
          <a:solidFill>
            <a:srgbClr val="F96167"/>
          </a:solidFill>
          <a:ln/>
        </p:spPr>
      </p:sp>
      <p:sp>
        <p:nvSpPr>
          <p:cNvPr id="3" name="Text 1"/>
          <p:cNvSpPr/>
          <p:nvPr/>
        </p:nvSpPr>
        <p:spPr>
          <a:xfrm>
            <a:off x="548640" y="2468880"/>
            <a:ext cx="10972800" cy="274320"/>
          </a:xfrm>
          <a:prstGeom prst="rect">
            <a:avLst/>
          </a:prstGeom>
          <a:noFill/>
          <a:ln/>
        </p:spPr>
        <p:txBody>
          <a:bodyPr wrap="square" rtlCol="0" anchor="ctr"/>
          <a:lstStyle/>
          <a:p>
            <a:pPr indent="0" marL="0">
              <a:buNone/>
            </a:pPr>
            <a:r>
              <a:rPr lang="en-US" sz="1200" b="1" spc="300" kern="0" dirty="0">
                <a:solidFill>
                  <a:srgbClr val="F96167"/>
                </a:solidFill>
                <a:latin typeface="Calibri" pitchFamily="34" charset="0"/>
                <a:ea typeface="Calibri" pitchFamily="34" charset="-122"/>
                <a:cs typeface="Calibri" pitchFamily="34" charset="-120"/>
              </a:rPr>
              <a:t>SECTION 01</a:t>
            </a:r>
            <a:endParaRPr lang="en-US" sz="1200" dirty="0"/>
          </a:p>
        </p:txBody>
      </p:sp>
      <p:sp>
        <p:nvSpPr>
          <p:cNvPr id="4" name="Text 2"/>
          <p:cNvSpPr/>
          <p:nvPr/>
        </p:nvSpPr>
        <p:spPr>
          <a:xfrm>
            <a:off x="548640" y="3017520"/>
            <a:ext cx="10972800" cy="914400"/>
          </a:xfrm>
          <a:prstGeom prst="rect">
            <a:avLst/>
          </a:prstGeom>
          <a:noFill/>
          <a:ln/>
        </p:spPr>
        <p:txBody>
          <a:bodyPr wrap="square" rtlCol="0" anchor="ctr"/>
          <a:lstStyle/>
          <a:p>
            <a:pPr indent="0" marL="0">
              <a:buNone/>
            </a:pPr>
            <a:r>
              <a:rPr lang="en-US" sz="4400" b="1" dirty="0">
                <a:solidFill>
                  <a:srgbClr val="FFFFFF"/>
                </a:solidFill>
                <a:latin typeface="Georgia" pitchFamily="34" charset="0"/>
                <a:ea typeface="Georgia" pitchFamily="34" charset="-122"/>
                <a:cs typeface="Georgia" pitchFamily="34" charset="-120"/>
              </a:rPr>
              <a:t>Platform architecture</a:t>
            </a:r>
            <a:endParaRPr lang="en-US" sz="4400" dirty="0"/>
          </a:p>
        </p:txBody>
      </p:sp>
      <p:sp>
        <p:nvSpPr>
          <p:cNvPr id="5" name="Text 3"/>
          <p:cNvSpPr/>
          <p:nvPr/>
        </p:nvSpPr>
        <p:spPr>
          <a:xfrm>
            <a:off x="548640" y="4114800"/>
            <a:ext cx="10058400" cy="731520"/>
          </a:xfrm>
          <a:prstGeom prst="rect">
            <a:avLst/>
          </a:prstGeom>
          <a:noFill/>
          <a:ln/>
        </p:spPr>
        <p:txBody>
          <a:bodyPr wrap="square" rtlCol="0" anchor="ctr"/>
          <a:lstStyle/>
          <a:p>
            <a:pPr indent="0" marL="0">
              <a:buNone/>
            </a:pPr>
            <a:r>
              <a:rPr lang="en-US" sz="1800" i="1" dirty="0">
                <a:solidFill>
                  <a:srgbClr val="CADCFC"/>
                </a:solidFill>
                <a:latin typeface="Calibri" pitchFamily="34" charset="0"/>
                <a:ea typeface="Calibri" pitchFamily="34" charset="-122"/>
                <a:cs typeface="Calibri" pitchFamily="34" charset="-120"/>
              </a:rPr>
              <a:t>TanStack Start on Cloudflare Workers · Lovable Cloud for data &amp; auth · RLS everywhere.</a:t>
            </a:r>
            <a:endParaRPr lang="en-US" sz="1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457200"/>
            <a:ext cx="10972800" cy="274320"/>
          </a:xfrm>
          <a:prstGeom prst="rect">
            <a:avLst/>
          </a:prstGeom>
          <a:noFill/>
          <a:ln/>
        </p:spPr>
        <p:txBody>
          <a:bodyPr wrap="square" rtlCol="0" anchor="ctr"/>
          <a:lstStyle/>
          <a:p>
            <a:pPr indent="0" marL="0">
              <a:buNone/>
            </a:pPr>
            <a:r>
              <a:rPr lang="en-US" sz="1200" b="1" spc="300" kern="0" dirty="0">
                <a:solidFill>
                  <a:srgbClr val="F96167"/>
                </a:solidFill>
                <a:latin typeface="Calibri" pitchFamily="34" charset="0"/>
                <a:ea typeface="Calibri" pitchFamily="34" charset="-122"/>
                <a:cs typeface="Calibri" pitchFamily="34" charset="-120"/>
              </a:rPr>
              <a:t>01 · ARCHITECTURE</a:t>
            </a:r>
            <a:endParaRPr lang="en-US" sz="1200" dirty="0"/>
          </a:p>
        </p:txBody>
      </p:sp>
      <p:sp>
        <p:nvSpPr>
          <p:cNvPr id="3" name="Text 1"/>
          <p:cNvSpPr/>
          <p:nvPr/>
        </p:nvSpPr>
        <p:spPr>
          <a:xfrm>
            <a:off x="548640" y="731520"/>
            <a:ext cx="10972800" cy="822960"/>
          </a:xfrm>
          <a:prstGeom prst="rect">
            <a:avLst/>
          </a:prstGeom>
          <a:noFill/>
          <a:ln/>
        </p:spPr>
        <p:txBody>
          <a:bodyPr wrap="square" rtlCol="0" anchor="ctr"/>
          <a:lstStyle/>
          <a:p>
            <a:pPr indent="0" marL="0">
              <a:buNone/>
            </a:pPr>
            <a:r>
              <a:rPr lang="en-US" sz="3400" b="1" dirty="0">
                <a:solidFill>
                  <a:srgbClr val="1E2761"/>
                </a:solidFill>
                <a:latin typeface="Georgia" pitchFamily="34" charset="0"/>
                <a:ea typeface="Georgia" pitchFamily="34" charset="-122"/>
                <a:cs typeface="Georgia" pitchFamily="34" charset="-120"/>
              </a:rPr>
              <a:t>The stack in one picture</a:t>
            </a:r>
            <a:endParaRPr lang="en-US" sz="3400" dirty="0"/>
          </a:p>
        </p:txBody>
      </p:sp>
      <p:sp>
        <p:nvSpPr>
          <p:cNvPr id="4" name="Shape 2"/>
          <p:cNvSpPr/>
          <p:nvPr/>
        </p:nvSpPr>
        <p:spPr>
          <a:xfrm>
            <a:off x="548640" y="2194560"/>
            <a:ext cx="2697480" cy="2377440"/>
          </a:xfrm>
          <a:prstGeom prst="roundRect">
            <a:avLst>
              <a:gd name="adj" fmla="val 3846"/>
            </a:avLst>
          </a:prstGeom>
          <a:solidFill>
            <a:srgbClr val="F5F7FB"/>
          </a:solidFill>
          <a:ln w="38100">
            <a:solidFill>
              <a:srgbClr val="CADCFC"/>
            </a:solidFill>
            <a:prstDash val="solid"/>
          </a:ln>
        </p:spPr>
      </p:sp>
      <p:sp>
        <p:nvSpPr>
          <p:cNvPr id="5" name="Shape 3"/>
          <p:cNvSpPr/>
          <p:nvPr/>
        </p:nvSpPr>
        <p:spPr>
          <a:xfrm>
            <a:off x="777240" y="2377440"/>
            <a:ext cx="457200" cy="457200"/>
          </a:xfrm>
          <a:prstGeom prst="ellipse">
            <a:avLst/>
          </a:prstGeom>
          <a:solidFill>
            <a:srgbClr val="CADCFC"/>
          </a:solidFill>
          <a:ln w="12700">
            <a:solidFill>
              <a:srgbClr val="CADCFC"/>
            </a:solidFill>
            <a:prstDash val="solid"/>
          </a:ln>
        </p:spPr>
      </p:sp>
      <p:sp>
        <p:nvSpPr>
          <p:cNvPr id="6" name="Text 4"/>
          <p:cNvSpPr/>
          <p:nvPr/>
        </p:nvSpPr>
        <p:spPr>
          <a:xfrm>
            <a:off x="777240" y="2377440"/>
            <a:ext cx="457200" cy="457200"/>
          </a:xfrm>
          <a:prstGeom prst="rect">
            <a:avLst/>
          </a:prstGeom>
          <a:noFill/>
          <a:ln/>
        </p:spPr>
        <p:txBody>
          <a:bodyPr wrap="square" rtlCol="0" anchor="ctr"/>
          <a:lstStyle/>
          <a:p>
            <a:pPr algn="ctr" indent="0" marL="0">
              <a:buNone/>
            </a:pPr>
            <a:r>
              <a:rPr lang="en-US" sz="2000" b="1" dirty="0">
                <a:solidFill>
                  <a:srgbClr val="1E2761"/>
                </a:solidFill>
                <a:latin typeface="Georgia" pitchFamily="34" charset="0"/>
                <a:ea typeface="Georgia" pitchFamily="34" charset="-122"/>
                <a:cs typeface="Georgia" pitchFamily="34" charset="-120"/>
              </a:rPr>
              <a:t>1</a:t>
            </a:r>
            <a:endParaRPr lang="en-US" sz="2000" dirty="0"/>
          </a:p>
        </p:txBody>
      </p:sp>
      <p:sp>
        <p:nvSpPr>
          <p:cNvPr id="7" name="Text 5"/>
          <p:cNvSpPr/>
          <p:nvPr/>
        </p:nvSpPr>
        <p:spPr>
          <a:xfrm>
            <a:off x="731520" y="2926080"/>
            <a:ext cx="2377440" cy="457200"/>
          </a:xfrm>
          <a:prstGeom prst="rect">
            <a:avLst/>
          </a:prstGeom>
          <a:noFill/>
          <a:ln/>
        </p:spPr>
        <p:txBody>
          <a:bodyPr wrap="square" rtlCol="0" anchor="ctr"/>
          <a:lstStyle/>
          <a:p>
            <a:pPr indent="0" marL="0">
              <a:buNone/>
            </a:pPr>
            <a:r>
              <a:rPr lang="en-US" sz="1800" b="1" dirty="0">
                <a:solidFill>
                  <a:srgbClr val="1E2761"/>
                </a:solidFill>
                <a:latin typeface="Calibri" pitchFamily="34" charset="0"/>
                <a:ea typeface="Calibri" pitchFamily="34" charset="-122"/>
                <a:cs typeface="Calibri" pitchFamily="34" charset="-120"/>
              </a:rPr>
              <a:t>Frontend</a:t>
            </a:r>
            <a:endParaRPr lang="en-US" sz="1800" dirty="0"/>
          </a:p>
        </p:txBody>
      </p:sp>
      <p:sp>
        <p:nvSpPr>
          <p:cNvPr id="8" name="Text 6"/>
          <p:cNvSpPr/>
          <p:nvPr/>
        </p:nvSpPr>
        <p:spPr>
          <a:xfrm>
            <a:off x="731520" y="3383280"/>
            <a:ext cx="2377440" cy="1097280"/>
          </a:xfrm>
          <a:prstGeom prst="rect">
            <a:avLst/>
          </a:prstGeom>
          <a:noFill/>
          <a:ln/>
        </p:spPr>
        <p:txBody>
          <a:bodyPr wrap="square" rtlCol="0" anchor="ctr"/>
          <a:lstStyle/>
          <a:p>
            <a:pPr indent="0" marL="0">
              <a:buNone/>
            </a:pPr>
            <a:r>
              <a:rPr lang="en-US" sz="1300" dirty="0">
                <a:solidFill>
                  <a:srgbClr val="0F172A"/>
                </a:solidFill>
                <a:latin typeface="Calibri" pitchFamily="34" charset="0"/>
                <a:ea typeface="Calibri" pitchFamily="34" charset="-122"/>
                <a:cs typeface="Calibri" pitchFamily="34" charset="-120"/>
              </a:rPr>
              <a:t>React 19 · TanStack Router</a:t>
            </a:r>
            <a:endParaRPr lang="en-US" sz="1300" dirty="0"/>
          </a:p>
          <a:p>
            <a:pPr indent="0" marL="0">
              <a:buNone/>
            </a:pPr>
            <a:r>
              <a:rPr lang="en-US" sz="1300" dirty="0">
                <a:solidFill>
                  <a:srgbClr val="0F172A"/>
                </a:solidFill>
                <a:latin typeface="Calibri" pitchFamily="34" charset="0"/>
                <a:ea typeface="Calibri" pitchFamily="34" charset="-122"/>
                <a:cs typeface="Calibri" pitchFamily="34" charset="-120"/>
              </a:rPr>
              <a:t>Tailwind v4 · shadcn/ui</a:t>
            </a:r>
            <a:endParaRPr lang="en-US" sz="1300" dirty="0"/>
          </a:p>
        </p:txBody>
      </p:sp>
      <p:sp>
        <p:nvSpPr>
          <p:cNvPr id="9" name="Shape 7"/>
          <p:cNvSpPr/>
          <p:nvPr/>
        </p:nvSpPr>
        <p:spPr>
          <a:xfrm>
            <a:off x="3429000" y="2194560"/>
            <a:ext cx="2697480" cy="2377440"/>
          </a:xfrm>
          <a:prstGeom prst="roundRect">
            <a:avLst>
              <a:gd name="adj" fmla="val 3846"/>
            </a:avLst>
          </a:prstGeom>
          <a:solidFill>
            <a:srgbClr val="F5F7FB"/>
          </a:solidFill>
          <a:ln w="38100">
            <a:solidFill>
              <a:srgbClr val="F9E795"/>
            </a:solidFill>
            <a:prstDash val="solid"/>
          </a:ln>
        </p:spPr>
      </p:sp>
      <p:sp>
        <p:nvSpPr>
          <p:cNvPr id="10" name="Shape 8"/>
          <p:cNvSpPr/>
          <p:nvPr/>
        </p:nvSpPr>
        <p:spPr>
          <a:xfrm>
            <a:off x="3657600" y="2377440"/>
            <a:ext cx="457200" cy="457200"/>
          </a:xfrm>
          <a:prstGeom prst="ellipse">
            <a:avLst/>
          </a:prstGeom>
          <a:solidFill>
            <a:srgbClr val="F9E795"/>
          </a:solidFill>
          <a:ln w="12700">
            <a:solidFill>
              <a:srgbClr val="F9E795"/>
            </a:solidFill>
            <a:prstDash val="solid"/>
          </a:ln>
        </p:spPr>
      </p:sp>
      <p:sp>
        <p:nvSpPr>
          <p:cNvPr id="11" name="Text 9"/>
          <p:cNvSpPr/>
          <p:nvPr/>
        </p:nvSpPr>
        <p:spPr>
          <a:xfrm>
            <a:off x="3657600" y="2377440"/>
            <a:ext cx="457200" cy="457200"/>
          </a:xfrm>
          <a:prstGeom prst="rect">
            <a:avLst/>
          </a:prstGeom>
          <a:noFill/>
          <a:ln/>
        </p:spPr>
        <p:txBody>
          <a:bodyPr wrap="square" rtlCol="0" anchor="ctr"/>
          <a:lstStyle/>
          <a:p>
            <a:pPr algn="ctr" indent="0" marL="0">
              <a:buNone/>
            </a:pPr>
            <a:r>
              <a:rPr lang="en-US" sz="2000" b="1" dirty="0">
                <a:solidFill>
                  <a:srgbClr val="1E2761"/>
                </a:solidFill>
                <a:latin typeface="Georgia" pitchFamily="34" charset="0"/>
                <a:ea typeface="Georgia" pitchFamily="34" charset="-122"/>
                <a:cs typeface="Georgia" pitchFamily="34" charset="-120"/>
              </a:rPr>
              <a:t>2</a:t>
            </a:r>
            <a:endParaRPr lang="en-US" sz="2000" dirty="0"/>
          </a:p>
        </p:txBody>
      </p:sp>
      <p:sp>
        <p:nvSpPr>
          <p:cNvPr id="12" name="Text 10"/>
          <p:cNvSpPr/>
          <p:nvPr/>
        </p:nvSpPr>
        <p:spPr>
          <a:xfrm>
            <a:off x="3611880" y="2926080"/>
            <a:ext cx="2377440" cy="457200"/>
          </a:xfrm>
          <a:prstGeom prst="rect">
            <a:avLst/>
          </a:prstGeom>
          <a:noFill/>
          <a:ln/>
        </p:spPr>
        <p:txBody>
          <a:bodyPr wrap="square" rtlCol="0" anchor="ctr"/>
          <a:lstStyle/>
          <a:p>
            <a:pPr indent="0" marL="0">
              <a:buNone/>
            </a:pPr>
            <a:r>
              <a:rPr lang="en-US" sz="1800" b="1" dirty="0">
                <a:solidFill>
                  <a:srgbClr val="1E2761"/>
                </a:solidFill>
                <a:latin typeface="Calibri" pitchFamily="34" charset="0"/>
                <a:ea typeface="Calibri" pitchFamily="34" charset="-122"/>
                <a:cs typeface="Calibri" pitchFamily="34" charset="-120"/>
              </a:rPr>
              <a:t>Server runtime</a:t>
            </a:r>
            <a:endParaRPr lang="en-US" sz="1800" dirty="0"/>
          </a:p>
        </p:txBody>
      </p:sp>
      <p:sp>
        <p:nvSpPr>
          <p:cNvPr id="13" name="Text 11"/>
          <p:cNvSpPr/>
          <p:nvPr/>
        </p:nvSpPr>
        <p:spPr>
          <a:xfrm>
            <a:off x="3611880" y="3383280"/>
            <a:ext cx="2377440" cy="1097280"/>
          </a:xfrm>
          <a:prstGeom prst="rect">
            <a:avLst/>
          </a:prstGeom>
          <a:noFill/>
          <a:ln/>
        </p:spPr>
        <p:txBody>
          <a:bodyPr wrap="square" rtlCol="0" anchor="ctr"/>
          <a:lstStyle/>
          <a:p>
            <a:pPr indent="0" marL="0">
              <a:buNone/>
            </a:pPr>
            <a:r>
              <a:rPr lang="en-US" sz="1300" dirty="0">
                <a:solidFill>
                  <a:srgbClr val="0F172A"/>
                </a:solidFill>
                <a:latin typeface="Calibri" pitchFamily="34" charset="0"/>
                <a:ea typeface="Calibri" pitchFamily="34" charset="-122"/>
                <a:cs typeface="Calibri" pitchFamily="34" charset="-120"/>
              </a:rPr>
              <a:t>TanStack Start</a:t>
            </a:r>
            <a:endParaRPr lang="en-US" sz="1300" dirty="0"/>
          </a:p>
          <a:p>
            <a:pPr indent="0" marL="0">
              <a:buNone/>
            </a:pPr>
            <a:r>
              <a:rPr lang="en-US" sz="1300" dirty="0">
                <a:solidFill>
                  <a:srgbClr val="0F172A"/>
                </a:solidFill>
                <a:latin typeface="Calibri" pitchFamily="34" charset="0"/>
                <a:ea typeface="Calibri" pitchFamily="34" charset="-122"/>
                <a:cs typeface="Calibri" pitchFamily="34" charset="-120"/>
              </a:rPr>
              <a:t>Cloudflare Workers (edge)</a:t>
            </a:r>
            <a:endParaRPr lang="en-US" sz="1300" dirty="0"/>
          </a:p>
        </p:txBody>
      </p:sp>
      <p:sp>
        <p:nvSpPr>
          <p:cNvPr id="14" name="Shape 12"/>
          <p:cNvSpPr/>
          <p:nvPr/>
        </p:nvSpPr>
        <p:spPr>
          <a:xfrm>
            <a:off x="6309360" y="2194560"/>
            <a:ext cx="2697480" cy="2377440"/>
          </a:xfrm>
          <a:prstGeom prst="roundRect">
            <a:avLst>
              <a:gd name="adj" fmla="val 3846"/>
            </a:avLst>
          </a:prstGeom>
          <a:solidFill>
            <a:srgbClr val="F5F7FB"/>
          </a:solidFill>
          <a:ln w="38100">
            <a:solidFill>
              <a:srgbClr val="F96167"/>
            </a:solidFill>
            <a:prstDash val="solid"/>
          </a:ln>
        </p:spPr>
      </p:sp>
      <p:sp>
        <p:nvSpPr>
          <p:cNvPr id="15" name="Shape 13"/>
          <p:cNvSpPr/>
          <p:nvPr/>
        </p:nvSpPr>
        <p:spPr>
          <a:xfrm>
            <a:off x="6537960" y="2377440"/>
            <a:ext cx="457200" cy="457200"/>
          </a:xfrm>
          <a:prstGeom prst="ellipse">
            <a:avLst/>
          </a:prstGeom>
          <a:solidFill>
            <a:srgbClr val="F96167"/>
          </a:solidFill>
          <a:ln w="12700">
            <a:solidFill>
              <a:srgbClr val="F96167"/>
            </a:solidFill>
            <a:prstDash val="solid"/>
          </a:ln>
        </p:spPr>
      </p:sp>
      <p:sp>
        <p:nvSpPr>
          <p:cNvPr id="16" name="Text 14"/>
          <p:cNvSpPr/>
          <p:nvPr/>
        </p:nvSpPr>
        <p:spPr>
          <a:xfrm>
            <a:off x="6537960" y="2377440"/>
            <a:ext cx="457200" cy="457200"/>
          </a:xfrm>
          <a:prstGeom prst="rect">
            <a:avLst/>
          </a:prstGeom>
          <a:noFill/>
          <a:ln/>
        </p:spPr>
        <p:txBody>
          <a:bodyPr wrap="square" rtlCol="0" anchor="ctr"/>
          <a:lstStyle/>
          <a:p>
            <a:pPr algn="ctr" indent="0" marL="0">
              <a:buNone/>
            </a:pPr>
            <a:r>
              <a:rPr lang="en-US" sz="2000" b="1" dirty="0">
                <a:solidFill>
                  <a:srgbClr val="1E2761"/>
                </a:solidFill>
                <a:latin typeface="Georgia" pitchFamily="34" charset="0"/>
                <a:ea typeface="Georgia" pitchFamily="34" charset="-122"/>
                <a:cs typeface="Georgia" pitchFamily="34" charset="-120"/>
              </a:rPr>
              <a:t>3</a:t>
            </a:r>
            <a:endParaRPr lang="en-US" sz="2000" dirty="0"/>
          </a:p>
        </p:txBody>
      </p:sp>
      <p:sp>
        <p:nvSpPr>
          <p:cNvPr id="17" name="Text 15"/>
          <p:cNvSpPr/>
          <p:nvPr/>
        </p:nvSpPr>
        <p:spPr>
          <a:xfrm>
            <a:off x="6492240" y="2926080"/>
            <a:ext cx="2377440" cy="457200"/>
          </a:xfrm>
          <a:prstGeom prst="rect">
            <a:avLst/>
          </a:prstGeom>
          <a:noFill/>
          <a:ln/>
        </p:spPr>
        <p:txBody>
          <a:bodyPr wrap="square" rtlCol="0" anchor="ctr"/>
          <a:lstStyle/>
          <a:p>
            <a:pPr indent="0" marL="0">
              <a:buNone/>
            </a:pPr>
            <a:r>
              <a:rPr lang="en-US" sz="1800" b="1" dirty="0">
                <a:solidFill>
                  <a:srgbClr val="1E2761"/>
                </a:solidFill>
                <a:latin typeface="Calibri" pitchFamily="34" charset="0"/>
                <a:ea typeface="Calibri" pitchFamily="34" charset="-122"/>
                <a:cs typeface="Calibri" pitchFamily="34" charset="-120"/>
              </a:rPr>
              <a:t>Data &amp; auth</a:t>
            </a:r>
            <a:endParaRPr lang="en-US" sz="1800" dirty="0"/>
          </a:p>
        </p:txBody>
      </p:sp>
      <p:sp>
        <p:nvSpPr>
          <p:cNvPr id="18" name="Text 16"/>
          <p:cNvSpPr/>
          <p:nvPr/>
        </p:nvSpPr>
        <p:spPr>
          <a:xfrm>
            <a:off x="6492240" y="3383280"/>
            <a:ext cx="2377440" cy="1097280"/>
          </a:xfrm>
          <a:prstGeom prst="rect">
            <a:avLst/>
          </a:prstGeom>
          <a:noFill/>
          <a:ln/>
        </p:spPr>
        <p:txBody>
          <a:bodyPr wrap="square" rtlCol="0" anchor="ctr"/>
          <a:lstStyle/>
          <a:p>
            <a:pPr indent="0" marL="0">
              <a:buNone/>
            </a:pPr>
            <a:r>
              <a:rPr lang="en-US" sz="1300" dirty="0">
                <a:solidFill>
                  <a:srgbClr val="0F172A"/>
                </a:solidFill>
                <a:latin typeface="Calibri" pitchFamily="34" charset="0"/>
                <a:ea typeface="Calibri" pitchFamily="34" charset="-122"/>
                <a:cs typeface="Calibri" pitchFamily="34" charset="-120"/>
              </a:rPr>
              <a:t>Lovable Cloud (Postgres)</a:t>
            </a:r>
            <a:endParaRPr lang="en-US" sz="1300" dirty="0"/>
          </a:p>
          <a:p>
            <a:pPr indent="0" marL="0">
              <a:buNone/>
            </a:pPr>
            <a:r>
              <a:rPr lang="en-US" sz="1300" dirty="0">
                <a:solidFill>
                  <a:srgbClr val="0F172A"/>
                </a:solidFill>
                <a:latin typeface="Calibri" pitchFamily="34" charset="0"/>
                <a:ea typeface="Calibri" pitchFamily="34" charset="-122"/>
                <a:cs typeface="Calibri" pitchFamily="34" charset="-120"/>
              </a:rPr>
              <a:t>RLS + security-definer fns</a:t>
            </a:r>
            <a:endParaRPr lang="en-US" sz="1300" dirty="0"/>
          </a:p>
        </p:txBody>
      </p:sp>
      <p:sp>
        <p:nvSpPr>
          <p:cNvPr id="19" name="Shape 17"/>
          <p:cNvSpPr/>
          <p:nvPr/>
        </p:nvSpPr>
        <p:spPr>
          <a:xfrm>
            <a:off x="9189720" y="2194560"/>
            <a:ext cx="2697480" cy="2377440"/>
          </a:xfrm>
          <a:prstGeom prst="roundRect">
            <a:avLst>
              <a:gd name="adj" fmla="val 3846"/>
            </a:avLst>
          </a:prstGeom>
          <a:solidFill>
            <a:srgbClr val="F5F7FB"/>
          </a:solidFill>
          <a:ln w="38100">
            <a:solidFill>
              <a:srgbClr val="CADCFC"/>
            </a:solidFill>
            <a:prstDash val="solid"/>
          </a:ln>
        </p:spPr>
      </p:sp>
      <p:sp>
        <p:nvSpPr>
          <p:cNvPr id="20" name="Shape 18"/>
          <p:cNvSpPr/>
          <p:nvPr/>
        </p:nvSpPr>
        <p:spPr>
          <a:xfrm>
            <a:off x="9418320" y="2377440"/>
            <a:ext cx="457200" cy="457200"/>
          </a:xfrm>
          <a:prstGeom prst="ellipse">
            <a:avLst/>
          </a:prstGeom>
          <a:solidFill>
            <a:srgbClr val="CADCFC"/>
          </a:solidFill>
          <a:ln w="12700">
            <a:solidFill>
              <a:srgbClr val="CADCFC"/>
            </a:solidFill>
            <a:prstDash val="solid"/>
          </a:ln>
        </p:spPr>
      </p:sp>
      <p:sp>
        <p:nvSpPr>
          <p:cNvPr id="21" name="Text 19"/>
          <p:cNvSpPr/>
          <p:nvPr/>
        </p:nvSpPr>
        <p:spPr>
          <a:xfrm>
            <a:off x="9418320" y="2377440"/>
            <a:ext cx="457200" cy="457200"/>
          </a:xfrm>
          <a:prstGeom prst="rect">
            <a:avLst/>
          </a:prstGeom>
          <a:noFill/>
          <a:ln/>
        </p:spPr>
        <p:txBody>
          <a:bodyPr wrap="square" rtlCol="0" anchor="ctr"/>
          <a:lstStyle/>
          <a:p>
            <a:pPr algn="ctr" indent="0" marL="0">
              <a:buNone/>
            </a:pPr>
            <a:r>
              <a:rPr lang="en-US" sz="2000" b="1" dirty="0">
                <a:solidFill>
                  <a:srgbClr val="1E2761"/>
                </a:solidFill>
                <a:latin typeface="Georgia" pitchFamily="34" charset="0"/>
                <a:ea typeface="Georgia" pitchFamily="34" charset="-122"/>
                <a:cs typeface="Georgia" pitchFamily="34" charset="-120"/>
              </a:rPr>
              <a:t>4</a:t>
            </a:r>
            <a:endParaRPr lang="en-US" sz="2000" dirty="0"/>
          </a:p>
        </p:txBody>
      </p:sp>
      <p:sp>
        <p:nvSpPr>
          <p:cNvPr id="22" name="Text 20"/>
          <p:cNvSpPr/>
          <p:nvPr/>
        </p:nvSpPr>
        <p:spPr>
          <a:xfrm>
            <a:off x="9372600" y="2926080"/>
            <a:ext cx="2377440" cy="457200"/>
          </a:xfrm>
          <a:prstGeom prst="rect">
            <a:avLst/>
          </a:prstGeom>
          <a:noFill/>
          <a:ln/>
        </p:spPr>
        <p:txBody>
          <a:bodyPr wrap="square" rtlCol="0" anchor="ctr"/>
          <a:lstStyle/>
          <a:p>
            <a:pPr indent="0" marL="0">
              <a:buNone/>
            </a:pPr>
            <a:r>
              <a:rPr lang="en-US" sz="1800" b="1" dirty="0">
                <a:solidFill>
                  <a:srgbClr val="1E2761"/>
                </a:solidFill>
                <a:latin typeface="Calibri" pitchFamily="34" charset="0"/>
                <a:ea typeface="Calibri" pitchFamily="34" charset="-122"/>
                <a:cs typeface="Calibri" pitchFamily="34" charset="-120"/>
              </a:rPr>
              <a:t>Files</a:t>
            </a:r>
            <a:endParaRPr lang="en-US" sz="1800" dirty="0"/>
          </a:p>
        </p:txBody>
      </p:sp>
      <p:sp>
        <p:nvSpPr>
          <p:cNvPr id="23" name="Text 21"/>
          <p:cNvSpPr/>
          <p:nvPr/>
        </p:nvSpPr>
        <p:spPr>
          <a:xfrm>
            <a:off x="9372600" y="3383280"/>
            <a:ext cx="2377440" cy="1097280"/>
          </a:xfrm>
          <a:prstGeom prst="rect">
            <a:avLst/>
          </a:prstGeom>
          <a:noFill/>
          <a:ln/>
        </p:spPr>
        <p:txBody>
          <a:bodyPr wrap="square" rtlCol="0" anchor="ctr"/>
          <a:lstStyle/>
          <a:p>
            <a:pPr indent="0" marL="0">
              <a:buNone/>
            </a:pPr>
            <a:r>
              <a:rPr lang="en-US" sz="1300" dirty="0">
                <a:solidFill>
                  <a:srgbClr val="0F172A"/>
                </a:solidFill>
                <a:latin typeface="Calibri" pitchFamily="34" charset="0"/>
                <a:ea typeface="Calibri" pitchFamily="34" charset="-122"/>
                <a:cs typeface="Calibri" pitchFamily="34" charset="-120"/>
              </a:rPr>
              <a:t>Lovable Cloud Storage</a:t>
            </a:r>
            <a:endParaRPr lang="en-US" sz="1300" dirty="0"/>
          </a:p>
          <a:p>
            <a:pPr indent="0" marL="0">
              <a:buNone/>
            </a:pPr>
            <a:r>
              <a:rPr lang="en-US" sz="1300" dirty="0">
                <a:solidFill>
                  <a:srgbClr val="0F172A"/>
                </a:solidFill>
                <a:latin typeface="Calibri" pitchFamily="34" charset="0"/>
                <a:ea typeface="Calibri" pitchFamily="34" charset="-122"/>
                <a:cs typeface="Calibri" pitchFamily="34" charset="-120"/>
              </a:rPr>
              <a:t>virus scan · signed URLs</a:t>
            </a:r>
            <a:endParaRPr lang="en-US" sz="1300" dirty="0"/>
          </a:p>
        </p:txBody>
      </p:sp>
      <p:sp>
        <p:nvSpPr>
          <p:cNvPr id="24" name="Text 22"/>
          <p:cNvSpPr/>
          <p:nvPr/>
        </p:nvSpPr>
        <p:spPr>
          <a:xfrm>
            <a:off x="548640" y="4937760"/>
            <a:ext cx="10972800" cy="457200"/>
          </a:xfrm>
          <a:prstGeom prst="rect">
            <a:avLst/>
          </a:prstGeom>
          <a:noFill/>
          <a:ln/>
        </p:spPr>
        <p:txBody>
          <a:bodyPr wrap="square" rtlCol="0" anchor="ctr"/>
          <a:lstStyle/>
          <a:p>
            <a:pPr indent="0" marL="0">
              <a:buNone/>
            </a:pPr>
            <a:r>
              <a:rPr lang="en-US" sz="1400" i="1" dirty="0">
                <a:solidFill>
                  <a:srgbClr val="6B7280"/>
                </a:solidFill>
                <a:latin typeface="Calibri" pitchFamily="34" charset="0"/>
                <a:ea typeface="Calibri" pitchFamily="34" charset="-122"/>
                <a:cs typeface="Calibri" pitchFamily="34" charset="-120"/>
              </a:rPr>
              <a:t>Every write goes through createServerFn or a webhook route — the browser never holds service-role credentials.</a:t>
            </a:r>
            <a:endParaRPr lang="en-US" sz="1400" dirty="0"/>
          </a:p>
        </p:txBody>
      </p:sp>
      <p:sp>
        <p:nvSpPr>
          <p:cNvPr id="25" name="Shape 23"/>
          <p:cNvSpPr/>
          <p:nvPr/>
        </p:nvSpPr>
        <p:spPr>
          <a:xfrm>
            <a:off x="548640" y="5669280"/>
            <a:ext cx="2011680" cy="548640"/>
          </a:xfrm>
          <a:prstGeom prst="roundRect">
            <a:avLst>
              <a:gd name="adj" fmla="val 8333"/>
            </a:avLst>
          </a:prstGeom>
          <a:solidFill>
            <a:srgbClr val="CADCFC"/>
          </a:solidFill>
          <a:ln w="12700">
            <a:solidFill>
              <a:srgbClr val="1E2761"/>
            </a:solidFill>
            <a:prstDash val="solid"/>
          </a:ln>
        </p:spPr>
      </p:sp>
      <p:sp>
        <p:nvSpPr>
          <p:cNvPr id="26" name="Text 24"/>
          <p:cNvSpPr/>
          <p:nvPr/>
        </p:nvSpPr>
        <p:spPr>
          <a:xfrm>
            <a:off x="548640" y="5669280"/>
            <a:ext cx="2011680" cy="548640"/>
          </a:xfrm>
          <a:prstGeom prst="rect">
            <a:avLst/>
          </a:prstGeom>
          <a:noFill/>
          <a:ln/>
        </p:spPr>
        <p:txBody>
          <a:bodyPr wrap="square" rtlCol="0" anchor="ctr"/>
          <a:lstStyle/>
          <a:p>
            <a:pPr algn="ctr" indent="0" marL="0">
              <a:buNone/>
            </a:pPr>
            <a:r>
              <a:rPr lang="en-US" sz="1200" b="1" dirty="0">
                <a:solidFill>
                  <a:srgbClr val="1E2761"/>
                </a:solidFill>
                <a:latin typeface="Calibri" pitchFamily="34" charset="0"/>
                <a:ea typeface="Calibri" pitchFamily="34" charset="-122"/>
                <a:cs typeface="Calibri" pitchFamily="34" charset="-120"/>
              </a:rPr>
              <a:t>User</a:t>
            </a:r>
            <a:endParaRPr lang="en-US" sz="1200" dirty="0"/>
          </a:p>
        </p:txBody>
      </p:sp>
      <p:sp>
        <p:nvSpPr>
          <p:cNvPr id="27" name="Text 25"/>
          <p:cNvSpPr/>
          <p:nvPr/>
        </p:nvSpPr>
        <p:spPr>
          <a:xfrm>
            <a:off x="2514600" y="5669280"/>
            <a:ext cx="365760" cy="548640"/>
          </a:xfrm>
          <a:prstGeom prst="rect">
            <a:avLst/>
          </a:prstGeom>
          <a:noFill/>
          <a:ln/>
        </p:spPr>
        <p:txBody>
          <a:bodyPr wrap="square" rtlCol="0" anchor="ctr"/>
          <a:lstStyle/>
          <a:p>
            <a:pPr algn="ctr" indent="0" marL="0">
              <a:buNone/>
            </a:pPr>
            <a:r>
              <a:rPr lang="en-US" sz="2000" dirty="0">
                <a:solidFill>
                  <a:srgbClr val="1E2761"/>
                </a:solidFill>
                <a:latin typeface="Georgia" pitchFamily="34" charset="0"/>
                <a:ea typeface="Georgia" pitchFamily="34" charset="-122"/>
                <a:cs typeface="Georgia" pitchFamily="34" charset="-120"/>
              </a:rPr>
              <a:t>→</a:t>
            </a:r>
            <a:endParaRPr lang="en-US" sz="2000" dirty="0"/>
          </a:p>
        </p:txBody>
      </p:sp>
      <p:sp>
        <p:nvSpPr>
          <p:cNvPr id="28" name="Shape 26"/>
          <p:cNvSpPr/>
          <p:nvPr/>
        </p:nvSpPr>
        <p:spPr>
          <a:xfrm>
            <a:off x="2834640" y="5669280"/>
            <a:ext cx="2011680" cy="548640"/>
          </a:xfrm>
          <a:prstGeom prst="roundRect">
            <a:avLst>
              <a:gd name="adj" fmla="val 8333"/>
            </a:avLst>
          </a:prstGeom>
          <a:solidFill>
            <a:srgbClr val="CADCFC"/>
          </a:solidFill>
          <a:ln w="12700">
            <a:solidFill>
              <a:srgbClr val="1E2761"/>
            </a:solidFill>
            <a:prstDash val="solid"/>
          </a:ln>
        </p:spPr>
      </p:sp>
      <p:sp>
        <p:nvSpPr>
          <p:cNvPr id="29" name="Text 27"/>
          <p:cNvSpPr/>
          <p:nvPr/>
        </p:nvSpPr>
        <p:spPr>
          <a:xfrm>
            <a:off x="2834640" y="5669280"/>
            <a:ext cx="2011680" cy="548640"/>
          </a:xfrm>
          <a:prstGeom prst="rect">
            <a:avLst/>
          </a:prstGeom>
          <a:noFill/>
          <a:ln/>
        </p:spPr>
        <p:txBody>
          <a:bodyPr wrap="square" rtlCol="0" anchor="ctr"/>
          <a:lstStyle/>
          <a:p>
            <a:pPr algn="ctr" indent="0" marL="0">
              <a:buNone/>
            </a:pPr>
            <a:r>
              <a:rPr lang="en-US" sz="1200" b="1" dirty="0">
                <a:solidFill>
                  <a:srgbClr val="1E2761"/>
                </a:solidFill>
                <a:latin typeface="Calibri" pitchFamily="34" charset="0"/>
                <a:ea typeface="Calibri" pitchFamily="34" charset="-122"/>
                <a:cs typeface="Calibri" pitchFamily="34" charset="-120"/>
              </a:rPr>
              <a:t>Route loader</a:t>
            </a:r>
            <a:endParaRPr lang="en-US" sz="1200" dirty="0"/>
          </a:p>
        </p:txBody>
      </p:sp>
      <p:sp>
        <p:nvSpPr>
          <p:cNvPr id="30" name="Text 28"/>
          <p:cNvSpPr/>
          <p:nvPr/>
        </p:nvSpPr>
        <p:spPr>
          <a:xfrm>
            <a:off x="4800600" y="5669280"/>
            <a:ext cx="365760" cy="548640"/>
          </a:xfrm>
          <a:prstGeom prst="rect">
            <a:avLst/>
          </a:prstGeom>
          <a:noFill/>
          <a:ln/>
        </p:spPr>
        <p:txBody>
          <a:bodyPr wrap="square" rtlCol="0" anchor="ctr"/>
          <a:lstStyle/>
          <a:p>
            <a:pPr algn="ctr" indent="0" marL="0">
              <a:buNone/>
            </a:pPr>
            <a:r>
              <a:rPr lang="en-US" sz="2000" dirty="0">
                <a:solidFill>
                  <a:srgbClr val="1E2761"/>
                </a:solidFill>
                <a:latin typeface="Georgia" pitchFamily="34" charset="0"/>
                <a:ea typeface="Georgia" pitchFamily="34" charset="-122"/>
                <a:cs typeface="Georgia" pitchFamily="34" charset="-120"/>
              </a:rPr>
              <a:t>→</a:t>
            </a:r>
            <a:endParaRPr lang="en-US" sz="2000" dirty="0"/>
          </a:p>
        </p:txBody>
      </p:sp>
      <p:sp>
        <p:nvSpPr>
          <p:cNvPr id="31" name="Shape 29"/>
          <p:cNvSpPr/>
          <p:nvPr/>
        </p:nvSpPr>
        <p:spPr>
          <a:xfrm>
            <a:off x="5120640" y="5669280"/>
            <a:ext cx="2011680" cy="548640"/>
          </a:xfrm>
          <a:prstGeom prst="roundRect">
            <a:avLst>
              <a:gd name="adj" fmla="val 8333"/>
            </a:avLst>
          </a:prstGeom>
          <a:solidFill>
            <a:srgbClr val="F9E795"/>
          </a:solidFill>
          <a:ln w="12700">
            <a:solidFill>
              <a:srgbClr val="1E2761"/>
            </a:solidFill>
            <a:prstDash val="solid"/>
          </a:ln>
        </p:spPr>
      </p:sp>
      <p:sp>
        <p:nvSpPr>
          <p:cNvPr id="32" name="Text 30"/>
          <p:cNvSpPr/>
          <p:nvPr/>
        </p:nvSpPr>
        <p:spPr>
          <a:xfrm>
            <a:off x="5120640" y="5669280"/>
            <a:ext cx="2011680" cy="548640"/>
          </a:xfrm>
          <a:prstGeom prst="rect">
            <a:avLst/>
          </a:prstGeom>
          <a:noFill/>
          <a:ln/>
        </p:spPr>
        <p:txBody>
          <a:bodyPr wrap="square" rtlCol="0" anchor="ctr"/>
          <a:lstStyle/>
          <a:p>
            <a:pPr algn="ctr" indent="0" marL="0">
              <a:buNone/>
            </a:pPr>
            <a:r>
              <a:rPr lang="en-US" sz="1200" b="1" dirty="0">
                <a:solidFill>
                  <a:srgbClr val="1E2761"/>
                </a:solidFill>
                <a:latin typeface="Calibri" pitchFamily="34" charset="0"/>
                <a:ea typeface="Calibri" pitchFamily="34" charset="-122"/>
                <a:cs typeface="Calibri" pitchFamily="34" charset="-120"/>
              </a:rPr>
              <a:t>Server fn</a:t>
            </a:r>
            <a:endParaRPr lang="en-US" sz="1200" dirty="0"/>
          </a:p>
        </p:txBody>
      </p:sp>
      <p:sp>
        <p:nvSpPr>
          <p:cNvPr id="33" name="Text 31"/>
          <p:cNvSpPr/>
          <p:nvPr/>
        </p:nvSpPr>
        <p:spPr>
          <a:xfrm>
            <a:off x="7086600" y="5669280"/>
            <a:ext cx="365760" cy="548640"/>
          </a:xfrm>
          <a:prstGeom prst="rect">
            <a:avLst/>
          </a:prstGeom>
          <a:noFill/>
          <a:ln/>
        </p:spPr>
        <p:txBody>
          <a:bodyPr wrap="square" rtlCol="0" anchor="ctr"/>
          <a:lstStyle/>
          <a:p>
            <a:pPr algn="ctr" indent="0" marL="0">
              <a:buNone/>
            </a:pPr>
            <a:r>
              <a:rPr lang="en-US" sz="2000" dirty="0">
                <a:solidFill>
                  <a:srgbClr val="1E2761"/>
                </a:solidFill>
                <a:latin typeface="Georgia" pitchFamily="34" charset="0"/>
                <a:ea typeface="Georgia" pitchFamily="34" charset="-122"/>
                <a:cs typeface="Georgia" pitchFamily="34" charset="-120"/>
              </a:rPr>
              <a:t>→</a:t>
            </a:r>
            <a:endParaRPr lang="en-US" sz="2000" dirty="0"/>
          </a:p>
        </p:txBody>
      </p:sp>
      <p:sp>
        <p:nvSpPr>
          <p:cNvPr id="34" name="Shape 32"/>
          <p:cNvSpPr/>
          <p:nvPr/>
        </p:nvSpPr>
        <p:spPr>
          <a:xfrm>
            <a:off x="7406640" y="5669280"/>
            <a:ext cx="2011680" cy="548640"/>
          </a:xfrm>
          <a:prstGeom prst="roundRect">
            <a:avLst>
              <a:gd name="adj" fmla="val 8333"/>
            </a:avLst>
          </a:prstGeom>
          <a:solidFill>
            <a:srgbClr val="F96167"/>
          </a:solidFill>
          <a:ln w="12700">
            <a:solidFill>
              <a:srgbClr val="1E2761"/>
            </a:solidFill>
            <a:prstDash val="solid"/>
          </a:ln>
        </p:spPr>
      </p:sp>
      <p:sp>
        <p:nvSpPr>
          <p:cNvPr id="35" name="Text 33"/>
          <p:cNvSpPr/>
          <p:nvPr/>
        </p:nvSpPr>
        <p:spPr>
          <a:xfrm>
            <a:off x="7406640" y="5669280"/>
            <a:ext cx="2011680" cy="548640"/>
          </a:xfrm>
          <a:prstGeom prst="rect">
            <a:avLst/>
          </a:prstGeom>
          <a:noFill/>
          <a:ln/>
        </p:spPr>
        <p:txBody>
          <a:bodyPr wrap="square" rtlCol="0" anchor="ctr"/>
          <a:lstStyle/>
          <a:p>
            <a:pPr algn="ctr" indent="0" marL="0">
              <a:buNone/>
            </a:pPr>
            <a:r>
              <a:rPr lang="en-US" sz="1200" b="1" dirty="0">
                <a:solidFill>
                  <a:srgbClr val="1E2761"/>
                </a:solidFill>
                <a:latin typeface="Calibri" pitchFamily="34" charset="0"/>
                <a:ea typeface="Calibri" pitchFamily="34" charset="-122"/>
                <a:cs typeface="Calibri" pitchFamily="34" charset="-120"/>
              </a:rPr>
              <a:t>Cloud DB (RLS)</a:t>
            </a:r>
            <a:endParaRPr lang="en-US" sz="1200" dirty="0"/>
          </a:p>
        </p:txBody>
      </p:sp>
      <p:sp>
        <p:nvSpPr>
          <p:cNvPr id="36" name="Text 34"/>
          <p:cNvSpPr/>
          <p:nvPr/>
        </p:nvSpPr>
        <p:spPr>
          <a:xfrm>
            <a:off x="9372600" y="5669280"/>
            <a:ext cx="365760" cy="548640"/>
          </a:xfrm>
          <a:prstGeom prst="rect">
            <a:avLst/>
          </a:prstGeom>
          <a:noFill/>
          <a:ln/>
        </p:spPr>
        <p:txBody>
          <a:bodyPr wrap="square" rtlCol="0" anchor="ctr"/>
          <a:lstStyle/>
          <a:p>
            <a:pPr algn="ctr" indent="0" marL="0">
              <a:buNone/>
            </a:pPr>
            <a:r>
              <a:rPr lang="en-US" sz="2000" dirty="0">
                <a:solidFill>
                  <a:srgbClr val="1E2761"/>
                </a:solidFill>
                <a:latin typeface="Georgia" pitchFamily="34" charset="0"/>
                <a:ea typeface="Georgia" pitchFamily="34" charset="-122"/>
                <a:cs typeface="Georgia" pitchFamily="34" charset="-120"/>
              </a:rPr>
              <a:t>→</a:t>
            </a:r>
            <a:endParaRPr lang="en-US" sz="2000" dirty="0"/>
          </a:p>
        </p:txBody>
      </p:sp>
      <p:sp>
        <p:nvSpPr>
          <p:cNvPr id="37" name="Shape 35"/>
          <p:cNvSpPr/>
          <p:nvPr/>
        </p:nvSpPr>
        <p:spPr>
          <a:xfrm>
            <a:off x="9692640" y="5669280"/>
            <a:ext cx="2011680" cy="548640"/>
          </a:xfrm>
          <a:prstGeom prst="roundRect">
            <a:avLst>
              <a:gd name="adj" fmla="val 8333"/>
            </a:avLst>
          </a:prstGeom>
          <a:solidFill>
            <a:srgbClr val="CADCFC"/>
          </a:solidFill>
          <a:ln w="12700">
            <a:solidFill>
              <a:srgbClr val="1E2761"/>
            </a:solidFill>
            <a:prstDash val="solid"/>
          </a:ln>
        </p:spPr>
      </p:sp>
      <p:sp>
        <p:nvSpPr>
          <p:cNvPr id="38" name="Text 36"/>
          <p:cNvSpPr/>
          <p:nvPr/>
        </p:nvSpPr>
        <p:spPr>
          <a:xfrm>
            <a:off x="9692640" y="5669280"/>
            <a:ext cx="2011680" cy="548640"/>
          </a:xfrm>
          <a:prstGeom prst="rect">
            <a:avLst/>
          </a:prstGeom>
          <a:noFill/>
          <a:ln/>
        </p:spPr>
        <p:txBody>
          <a:bodyPr wrap="square" rtlCol="0" anchor="ctr"/>
          <a:lstStyle/>
          <a:p>
            <a:pPr algn="ctr" indent="0" marL="0">
              <a:buNone/>
            </a:pPr>
            <a:r>
              <a:rPr lang="en-US" sz="1200" b="1" dirty="0">
                <a:solidFill>
                  <a:srgbClr val="1E2761"/>
                </a:solidFill>
                <a:latin typeface="Calibri" pitchFamily="34" charset="0"/>
                <a:ea typeface="Calibri" pitchFamily="34" charset="-122"/>
                <a:cs typeface="Calibri" pitchFamily="34" charset="-120"/>
              </a:rPr>
              <a:t>UI + audit</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457200"/>
            <a:ext cx="10972800" cy="274320"/>
          </a:xfrm>
          <a:prstGeom prst="rect">
            <a:avLst/>
          </a:prstGeom>
          <a:noFill/>
          <a:ln/>
        </p:spPr>
        <p:txBody>
          <a:bodyPr wrap="square" rtlCol="0" anchor="ctr"/>
          <a:lstStyle/>
          <a:p>
            <a:pPr indent="0" marL="0">
              <a:buNone/>
            </a:pPr>
            <a:r>
              <a:rPr lang="en-US" sz="1200" b="1" spc="300" kern="0" dirty="0">
                <a:solidFill>
                  <a:srgbClr val="F96167"/>
                </a:solidFill>
                <a:latin typeface="Calibri" pitchFamily="34" charset="0"/>
                <a:ea typeface="Calibri" pitchFamily="34" charset="-122"/>
                <a:cs typeface="Calibri" pitchFamily="34" charset="-120"/>
              </a:rPr>
              <a:t>01 · ARCHITECTURE</a:t>
            </a:r>
            <a:endParaRPr lang="en-US" sz="1200" dirty="0"/>
          </a:p>
        </p:txBody>
      </p:sp>
      <p:sp>
        <p:nvSpPr>
          <p:cNvPr id="3" name="Text 1"/>
          <p:cNvSpPr/>
          <p:nvPr/>
        </p:nvSpPr>
        <p:spPr>
          <a:xfrm>
            <a:off x="548640" y="731520"/>
            <a:ext cx="10972800" cy="822960"/>
          </a:xfrm>
          <a:prstGeom prst="rect">
            <a:avLst/>
          </a:prstGeom>
          <a:noFill/>
          <a:ln/>
        </p:spPr>
        <p:txBody>
          <a:bodyPr wrap="square" rtlCol="0" anchor="ctr"/>
          <a:lstStyle/>
          <a:p>
            <a:pPr indent="0" marL="0">
              <a:buNone/>
            </a:pPr>
            <a:r>
              <a:rPr lang="en-US" sz="3400" b="1" dirty="0">
                <a:solidFill>
                  <a:srgbClr val="1E2761"/>
                </a:solidFill>
                <a:latin typeface="Georgia" pitchFamily="34" charset="0"/>
                <a:ea typeface="Georgia" pitchFamily="34" charset="-122"/>
                <a:cs typeface="Georgia" pitchFamily="34" charset="-120"/>
              </a:rPr>
              <a:t>Auth, roles, and the RLS discipline</a:t>
            </a:r>
            <a:endParaRPr lang="en-US" sz="3400" dirty="0"/>
          </a:p>
        </p:txBody>
      </p:sp>
      <p:sp>
        <p:nvSpPr>
          <p:cNvPr id="4" name="Text 2"/>
          <p:cNvSpPr/>
          <p:nvPr/>
        </p:nvSpPr>
        <p:spPr>
          <a:xfrm>
            <a:off x="548640" y="1920240"/>
            <a:ext cx="10972800" cy="457200"/>
          </a:xfrm>
          <a:prstGeom prst="rect">
            <a:avLst/>
          </a:prstGeom>
          <a:noFill/>
          <a:ln/>
        </p:spPr>
        <p:txBody>
          <a:bodyPr wrap="square" rtlCol="0" anchor="ctr"/>
          <a:lstStyle/>
          <a:p>
            <a:pPr indent="0" marL="0">
              <a:buNone/>
            </a:pPr>
            <a:r>
              <a:rPr lang="en-US" sz="1400" dirty="0">
                <a:solidFill>
                  <a:srgbClr val="6B7280"/>
                </a:solidFill>
                <a:latin typeface="Calibri" pitchFamily="34" charset="0"/>
                <a:ea typeface="Calibri" pitchFamily="34" charset="-122"/>
                <a:cs typeface="Calibri" pitchFamily="34" charset="-120"/>
              </a:rPr>
              <a:t>Roles live in user_roles, never on profiles — checked with a SECURITY DEFINER helper has_role(user_id, role).</a:t>
            </a:r>
            <a:endParaRPr lang="en-US" sz="1400" dirty="0"/>
          </a:p>
        </p:txBody>
      </p:sp>
      <p:sp>
        <p:nvSpPr>
          <p:cNvPr id="5" name="Shape 3"/>
          <p:cNvSpPr/>
          <p:nvPr/>
        </p:nvSpPr>
        <p:spPr>
          <a:xfrm>
            <a:off x="548640" y="2468880"/>
            <a:ext cx="5394960" cy="822960"/>
          </a:xfrm>
          <a:prstGeom prst="roundRect">
            <a:avLst>
              <a:gd name="adj" fmla="val 5556"/>
            </a:avLst>
          </a:prstGeom>
          <a:solidFill>
            <a:srgbClr val="F5F7FB"/>
          </a:solidFill>
          <a:ln w="12700">
            <a:solidFill>
              <a:srgbClr val="CADCFC"/>
            </a:solidFill>
            <a:prstDash val="solid"/>
          </a:ln>
        </p:spPr>
      </p:sp>
      <p:sp>
        <p:nvSpPr>
          <p:cNvPr id="6" name="Shape 4"/>
          <p:cNvSpPr/>
          <p:nvPr/>
        </p:nvSpPr>
        <p:spPr>
          <a:xfrm>
            <a:off x="731520" y="2697480"/>
            <a:ext cx="365760" cy="365760"/>
          </a:xfrm>
          <a:prstGeom prst="ellipse">
            <a:avLst/>
          </a:prstGeom>
          <a:solidFill>
            <a:srgbClr val="F96167"/>
          </a:solidFill>
          <a:ln w="12700">
            <a:solidFill>
              <a:srgbClr val="F96167"/>
            </a:solidFill>
            <a:prstDash val="solid"/>
          </a:ln>
        </p:spPr>
      </p:sp>
      <p:sp>
        <p:nvSpPr>
          <p:cNvPr id="7" name="Text 5"/>
          <p:cNvSpPr/>
          <p:nvPr/>
        </p:nvSpPr>
        <p:spPr>
          <a:xfrm>
            <a:off x="1234440" y="2514600"/>
            <a:ext cx="4663440" cy="365760"/>
          </a:xfrm>
          <a:prstGeom prst="rect">
            <a:avLst/>
          </a:prstGeom>
          <a:noFill/>
          <a:ln/>
        </p:spPr>
        <p:txBody>
          <a:bodyPr wrap="square" rtlCol="0" anchor="ctr"/>
          <a:lstStyle/>
          <a:p>
            <a:pPr indent="0" marL="0">
              <a:buNone/>
            </a:pPr>
            <a:r>
              <a:rPr lang="en-US" sz="1300" b="1" dirty="0">
                <a:solidFill>
                  <a:srgbClr val="1E2761"/>
                </a:solidFill>
                <a:latin typeface="Calibri" pitchFamily="34" charset="0"/>
                <a:ea typeface="Calibri" pitchFamily="34" charset="-122"/>
                <a:cs typeface="Calibri" pitchFamily="34" charset="-120"/>
              </a:rPr>
              <a:t>admin / Sole Member</a:t>
            </a:r>
            <a:endParaRPr lang="en-US" sz="1300" dirty="0"/>
          </a:p>
        </p:txBody>
      </p:sp>
      <p:sp>
        <p:nvSpPr>
          <p:cNvPr id="8" name="Text 6"/>
          <p:cNvSpPr/>
          <p:nvPr/>
        </p:nvSpPr>
        <p:spPr>
          <a:xfrm>
            <a:off x="1234440" y="2852928"/>
            <a:ext cx="4663440" cy="411480"/>
          </a:xfrm>
          <a:prstGeom prst="rect">
            <a:avLst/>
          </a:prstGeom>
          <a:noFill/>
          <a:ln/>
        </p:spPr>
        <p:txBody>
          <a:bodyPr wrap="square" rtlCol="0" anchor="ctr"/>
          <a:lstStyle/>
          <a:p>
            <a:pPr indent="0" marL="0">
              <a:buNone/>
            </a:pPr>
            <a:r>
              <a:rPr lang="en-US" sz="1100" dirty="0">
                <a:solidFill>
                  <a:srgbClr val="0F172A"/>
                </a:solidFill>
                <a:latin typeface="Calibri" pitchFamily="34" charset="0"/>
                <a:ea typeface="Calibri" pitchFamily="34" charset="-122"/>
                <a:cs typeface="Calibri" pitchFamily="34" charset="-120"/>
              </a:rPr>
              <a:t>Ultimate authority. Issues ORDERs, approves partners.</a:t>
            </a:r>
            <a:endParaRPr lang="en-US" sz="1100" dirty="0"/>
          </a:p>
        </p:txBody>
      </p:sp>
      <p:sp>
        <p:nvSpPr>
          <p:cNvPr id="9" name="Shape 7"/>
          <p:cNvSpPr/>
          <p:nvPr/>
        </p:nvSpPr>
        <p:spPr>
          <a:xfrm>
            <a:off x="6217920" y="2468880"/>
            <a:ext cx="5394960" cy="822960"/>
          </a:xfrm>
          <a:prstGeom prst="roundRect">
            <a:avLst>
              <a:gd name="adj" fmla="val 5556"/>
            </a:avLst>
          </a:prstGeom>
          <a:solidFill>
            <a:srgbClr val="F5F7FB"/>
          </a:solidFill>
          <a:ln w="12700">
            <a:solidFill>
              <a:srgbClr val="CADCFC"/>
            </a:solidFill>
            <a:prstDash val="solid"/>
          </a:ln>
        </p:spPr>
      </p:sp>
      <p:sp>
        <p:nvSpPr>
          <p:cNvPr id="10" name="Shape 8"/>
          <p:cNvSpPr/>
          <p:nvPr/>
        </p:nvSpPr>
        <p:spPr>
          <a:xfrm>
            <a:off x="6400800" y="2697480"/>
            <a:ext cx="365760" cy="365760"/>
          </a:xfrm>
          <a:prstGeom prst="ellipse">
            <a:avLst/>
          </a:prstGeom>
          <a:solidFill>
            <a:srgbClr val="F96167"/>
          </a:solidFill>
          <a:ln w="12700">
            <a:solidFill>
              <a:srgbClr val="F96167"/>
            </a:solidFill>
            <a:prstDash val="solid"/>
          </a:ln>
        </p:spPr>
      </p:sp>
      <p:sp>
        <p:nvSpPr>
          <p:cNvPr id="11" name="Text 9"/>
          <p:cNvSpPr/>
          <p:nvPr/>
        </p:nvSpPr>
        <p:spPr>
          <a:xfrm>
            <a:off x="6903720" y="2514600"/>
            <a:ext cx="4663440" cy="365760"/>
          </a:xfrm>
          <a:prstGeom prst="rect">
            <a:avLst/>
          </a:prstGeom>
          <a:noFill/>
          <a:ln/>
        </p:spPr>
        <p:txBody>
          <a:bodyPr wrap="square" rtlCol="0" anchor="ctr"/>
          <a:lstStyle/>
          <a:p>
            <a:pPr indent="0" marL="0">
              <a:buNone/>
            </a:pPr>
            <a:r>
              <a:rPr lang="en-US" sz="1300" b="1" dirty="0">
                <a:solidFill>
                  <a:srgbClr val="1E2761"/>
                </a:solidFill>
                <a:latin typeface="Calibri" pitchFamily="34" charset="0"/>
                <a:ea typeface="Calibri" pitchFamily="34" charset="-122"/>
                <a:cs typeface="Calibri" pitchFamily="34" charset="-120"/>
              </a:rPr>
              <a:t>executive_director</a:t>
            </a:r>
            <a:endParaRPr lang="en-US" sz="1300" dirty="0"/>
          </a:p>
        </p:txBody>
      </p:sp>
      <p:sp>
        <p:nvSpPr>
          <p:cNvPr id="12" name="Text 10"/>
          <p:cNvSpPr/>
          <p:nvPr/>
        </p:nvSpPr>
        <p:spPr>
          <a:xfrm>
            <a:off x="6903720" y="2852928"/>
            <a:ext cx="4663440" cy="411480"/>
          </a:xfrm>
          <a:prstGeom prst="rect">
            <a:avLst/>
          </a:prstGeom>
          <a:noFill/>
          <a:ln/>
        </p:spPr>
        <p:txBody>
          <a:bodyPr wrap="square" rtlCol="0" anchor="ctr"/>
          <a:lstStyle/>
          <a:p>
            <a:pPr indent="0" marL="0">
              <a:buNone/>
            </a:pPr>
            <a:r>
              <a:rPr lang="en-US" sz="1100" dirty="0">
                <a:solidFill>
                  <a:srgbClr val="0F172A"/>
                </a:solidFill>
                <a:latin typeface="Calibri" pitchFamily="34" charset="0"/>
                <a:ea typeface="Calibri" pitchFamily="34" charset="-122"/>
                <a:cs typeface="Calibri" pitchFamily="34" charset="-120"/>
              </a:rPr>
              <a:t>Day-to-day operations. Co-signs where required.</a:t>
            </a:r>
            <a:endParaRPr lang="en-US" sz="1100" dirty="0"/>
          </a:p>
        </p:txBody>
      </p:sp>
      <p:sp>
        <p:nvSpPr>
          <p:cNvPr id="13" name="Shape 11"/>
          <p:cNvSpPr/>
          <p:nvPr/>
        </p:nvSpPr>
        <p:spPr>
          <a:xfrm>
            <a:off x="548640" y="3429000"/>
            <a:ext cx="5394960" cy="822960"/>
          </a:xfrm>
          <a:prstGeom prst="roundRect">
            <a:avLst>
              <a:gd name="adj" fmla="val 5556"/>
            </a:avLst>
          </a:prstGeom>
          <a:solidFill>
            <a:srgbClr val="F5F7FB"/>
          </a:solidFill>
          <a:ln w="12700">
            <a:solidFill>
              <a:srgbClr val="CADCFC"/>
            </a:solidFill>
            <a:prstDash val="solid"/>
          </a:ln>
        </p:spPr>
      </p:sp>
      <p:sp>
        <p:nvSpPr>
          <p:cNvPr id="14" name="Shape 12"/>
          <p:cNvSpPr/>
          <p:nvPr/>
        </p:nvSpPr>
        <p:spPr>
          <a:xfrm>
            <a:off x="731520" y="3657600"/>
            <a:ext cx="365760" cy="365760"/>
          </a:xfrm>
          <a:prstGeom prst="ellipse">
            <a:avLst/>
          </a:prstGeom>
          <a:solidFill>
            <a:srgbClr val="F96167"/>
          </a:solidFill>
          <a:ln w="12700">
            <a:solidFill>
              <a:srgbClr val="F96167"/>
            </a:solidFill>
            <a:prstDash val="solid"/>
          </a:ln>
        </p:spPr>
      </p:sp>
      <p:sp>
        <p:nvSpPr>
          <p:cNvPr id="15" name="Text 13"/>
          <p:cNvSpPr/>
          <p:nvPr/>
        </p:nvSpPr>
        <p:spPr>
          <a:xfrm>
            <a:off x="1234440" y="3474720"/>
            <a:ext cx="4663440" cy="365760"/>
          </a:xfrm>
          <a:prstGeom prst="rect">
            <a:avLst/>
          </a:prstGeom>
          <a:noFill/>
          <a:ln/>
        </p:spPr>
        <p:txBody>
          <a:bodyPr wrap="square" rtlCol="0" anchor="ctr"/>
          <a:lstStyle/>
          <a:p>
            <a:pPr indent="0" marL="0">
              <a:buNone/>
            </a:pPr>
            <a:r>
              <a:rPr lang="en-US" sz="1300" b="1" dirty="0">
                <a:solidFill>
                  <a:srgbClr val="1E2761"/>
                </a:solidFill>
                <a:latin typeface="Calibri" pitchFamily="34" charset="0"/>
                <a:ea typeface="Calibri" pitchFamily="34" charset="-122"/>
                <a:cs typeface="Calibri" pitchFamily="34" charset="-120"/>
              </a:rPr>
              <a:t>secretary / treasurer</a:t>
            </a:r>
            <a:endParaRPr lang="en-US" sz="1300" dirty="0"/>
          </a:p>
        </p:txBody>
      </p:sp>
      <p:sp>
        <p:nvSpPr>
          <p:cNvPr id="16" name="Text 14"/>
          <p:cNvSpPr/>
          <p:nvPr/>
        </p:nvSpPr>
        <p:spPr>
          <a:xfrm>
            <a:off x="1234440" y="3813048"/>
            <a:ext cx="4663440" cy="411480"/>
          </a:xfrm>
          <a:prstGeom prst="rect">
            <a:avLst/>
          </a:prstGeom>
          <a:noFill/>
          <a:ln/>
        </p:spPr>
        <p:txBody>
          <a:bodyPr wrap="square" rtlCol="0" anchor="ctr"/>
          <a:lstStyle/>
          <a:p>
            <a:pPr indent="0" marL="0">
              <a:buNone/>
            </a:pPr>
            <a:r>
              <a:rPr lang="en-US" sz="1100" dirty="0">
                <a:solidFill>
                  <a:srgbClr val="0F172A"/>
                </a:solidFill>
                <a:latin typeface="Calibri" pitchFamily="34" charset="0"/>
                <a:ea typeface="Calibri" pitchFamily="34" charset="-122"/>
                <a:cs typeface="Calibri" pitchFamily="34" charset="-120"/>
              </a:rPr>
              <a:t>Governance and finance oversight.</a:t>
            </a:r>
            <a:endParaRPr lang="en-US" sz="1100" dirty="0"/>
          </a:p>
        </p:txBody>
      </p:sp>
      <p:sp>
        <p:nvSpPr>
          <p:cNvPr id="17" name="Shape 15"/>
          <p:cNvSpPr/>
          <p:nvPr/>
        </p:nvSpPr>
        <p:spPr>
          <a:xfrm>
            <a:off x="6217920" y="3429000"/>
            <a:ext cx="5394960" cy="822960"/>
          </a:xfrm>
          <a:prstGeom prst="roundRect">
            <a:avLst>
              <a:gd name="adj" fmla="val 5556"/>
            </a:avLst>
          </a:prstGeom>
          <a:solidFill>
            <a:srgbClr val="F5F7FB"/>
          </a:solidFill>
          <a:ln w="12700">
            <a:solidFill>
              <a:srgbClr val="CADCFC"/>
            </a:solidFill>
            <a:prstDash val="solid"/>
          </a:ln>
        </p:spPr>
      </p:sp>
      <p:sp>
        <p:nvSpPr>
          <p:cNvPr id="18" name="Shape 16"/>
          <p:cNvSpPr/>
          <p:nvPr/>
        </p:nvSpPr>
        <p:spPr>
          <a:xfrm>
            <a:off x="6400800" y="3657600"/>
            <a:ext cx="365760" cy="365760"/>
          </a:xfrm>
          <a:prstGeom prst="ellipse">
            <a:avLst/>
          </a:prstGeom>
          <a:solidFill>
            <a:srgbClr val="F96167"/>
          </a:solidFill>
          <a:ln w="12700">
            <a:solidFill>
              <a:srgbClr val="F96167"/>
            </a:solidFill>
            <a:prstDash val="solid"/>
          </a:ln>
        </p:spPr>
      </p:sp>
      <p:sp>
        <p:nvSpPr>
          <p:cNvPr id="19" name="Text 17"/>
          <p:cNvSpPr/>
          <p:nvPr/>
        </p:nvSpPr>
        <p:spPr>
          <a:xfrm>
            <a:off x="6903720" y="3474720"/>
            <a:ext cx="4663440" cy="365760"/>
          </a:xfrm>
          <a:prstGeom prst="rect">
            <a:avLst/>
          </a:prstGeom>
          <a:noFill/>
          <a:ln/>
        </p:spPr>
        <p:txBody>
          <a:bodyPr wrap="square" rtlCol="0" anchor="ctr"/>
          <a:lstStyle/>
          <a:p>
            <a:pPr indent="0" marL="0">
              <a:buNone/>
            </a:pPr>
            <a:r>
              <a:rPr lang="en-US" sz="1300" b="1" dirty="0">
                <a:solidFill>
                  <a:srgbClr val="1E2761"/>
                </a:solidFill>
                <a:latin typeface="Calibri" pitchFamily="34" charset="0"/>
                <a:ea typeface="Calibri" pitchFamily="34" charset="-122"/>
                <a:cs typeface="Calibri" pitchFamily="34" charset="-120"/>
              </a:rPr>
              <a:t>regional_officer</a:t>
            </a:r>
            <a:endParaRPr lang="en-US" sz="1300" dirty="0"/>
          </a:p>
        </p:txBody>
      </p:sp>
      <p:sp>
        <p:nvSpPr>
          <p:cNvPr id="20" name="Text 18"/>
          <p:cNvSpPr/>
          <p:nvPr/>
        </p:nvSpPr>
        <p:spPr>
          <a:xfrm>
            <a:off x="6903720" y="3813048"/>
            <a:ext cx="4663440" cy="411480"/>
          </a:xfrm>
          <a:prstGeom prst="rect">
            <a:avLst/>
          </a:prstGeom>
          <a:noFill/>
          <a:ln/>
        </p:spPr>
        <p:txBody>
          <a:bodyPr wrap="square" rtlCol="0" anchor="ctr"/>
          <a:lstStyle/>
          <a:p>
            <a:pPr indent="0" marL="0">
              <a:buNone/>
            </a:pPr>
            <a:r>
              <a:rPr lang="en-US" sz="1100" dirty="0">
                <a:solidFill>
                  <a:srgbClr val="0F172A"/>
                </a:solidFill>
                <a:latin typeface="Calibri" pitchFamily="34" charset="0"/>
                <a:ea typeface="Calibri" pitchFamily="34" charset="-122"/>
                <a:cs typeface="Calibri" pitchFamily="34" charset="-120"/>
              </a:rPr>
              <a:t>Scoped to a case region — sees only their region's cases.</a:t>
            </a:r>
            <a:endParaRPr lang="en-US" sz="1100" dirty="0"/>
          </a:p>
        </p:txBody>
      </p:sp>
      <p:sp>
        <p:nvSpPr>
          <p:cNvPr id="21" name="Shape 19"/>
          <p:cNvSpPr/>
          <p:nvPr/>
        </p:nvSpPr>
        <p:spPr>
          <a:xfrm>
            <a:off x="548640" y="4389120"/>
            <a:ext cx="5394960" cy="822960"/>
          </a:xfrm>
          <a:prstGeom prst="roundRect">
            <a:avLst>
              <a:gd name="adj" fmla="val 5556"/>
            </a:avLst>
          </a:prstGeom>
          <a:solidFill>
            <a:srgbClr val="F5F7FB"/>
          </a:solidFill>
          <a:ln w="12700">
            <a:solidFill>
              <a:srgbClr val="CADCFC"/>
            </a:solidFill>
            <a:prstDash val="solid"/>
          </a:ln>
        </p:spPr>
      </p:sp>
      <p:sp>
        <p:nvSpPr>
          <p:cNvPr id="22" name="Shape 20"/>
          <p:cNvSpPr/>
          <p:nvPr/>
        </p:nvSpPr>
        <p:spPr>
          <a:xfrm>
            <a:off x="731520" y="4617720"/>
            <a:ext cx="365760" cy="365760"/>
          </a:xfrm>
          <a:prstGeom prst="ellipse">
            <a:avLst/>
          </a:prstGeom>
          <a:solidFill>
            <a:srgbClr val="F96167"/>
          </a:solidFill>
          <a:ln w="12700">
            <a:solidFill>
              <a:srgbClr val="F96167"/>
            </a:solidFill>
            <a:prstDash val="solid"/>
          </a:ln>
        </p:spPr>
      </p:sp>
      <p:sp>
        <p:nvSpPr>
          <p:cNvPr id="23" name="Text 21"/>
          <p:cNvSpPr/>
          <p:nvPr/>
        </p:nvSpPr>
        <p:spPr>
          <a:xfrm>
            <a:off x="1234440" y="4434840"/>
            <a:ext cx="4663440" cy="365760"/>
          </a:xfrm>
          <a:prstGeom prst="rect">
            <a:avLst/>
          </a:prstGeom>
          <a:noFill/>
          <a:ln/>
        </p:spPr>
        <p:txBody>
          <a:bodyPr wrap="square" rtlCol="0" anchor="ctr"/>
          <a:lstStyle/>
          <a:p>
            <a:pPr indent="0" marL="0">
              <a:buNone/>
            </a:pPr>
            <a:r>
              <a:rPr lang="en-US" sz="1300" b="1" dirty="0">
                <a:solidFill>
                  <a:srgbClr val="1E2761"/>
                </a:solidFill>
                <a:latin typeface="Calibri" pitchFamily="34" charset="0"/>
                <a:ea typeface="Calibri" pitchFamily="34" charset="-122"/>
                <a:cs typeface="Calibri" pitchFamily="34" charset="-120"/>
              </a:rPr>
              <a:t>staff</a:t>
            </a:r>
            <a:endParaRPr lang="en-US" sz="1300" dirty="0"/>
          </a:p>
        </p:txBody>
      </p:sp>
      <p:sp>
        <p:nvSpPr>
          <p:cNvPr id="24" name="Text 22"/>
          <p:cNvSpPr/>
          <p:nvPr/>
        </p:nvSpPr>
        <p:spPr>
          <a:xfrm>
            <a:off x="1234440" y="4773168"/>
            <a:ext cx="4663440" cy="411480"/>
          </a:xfrm>
          <a:prstGeom prst="rect">
            <a:avLst/>
          </a:prstGeom>
          <a:noFill/>
          <a:ln/>
        </p:spPr>
        <p:txBody>
          <a:bodyPr wrap="square" rtlCol="0" anchor="ctr"/>
          <a:lstStyle/>
          <a:p>
            <a:pPr indent="0" marL="0">
              <a:buNone/>
            </a:pPr>
            <a:r>
              <a:rPr lang="en-US" sz="1100" dirty="0">
                <a:solidFill>
                  <a:srgbClr val="0F172A"/>
                </a:solidFill>
                <a:latin typeface="Calibri" pitchFamily="34" charset="0"/>
                <a:ea typeface="Calibri" pitchFamily="34" charset="-122"/>
                <a:cs typeface="Calibri" pitchFamily="34" charset="-120"/>
              </a:rPr>
              <a:t>Casework, notes, timeline, uploads.</a:t>
            </a:r>
            <a:endParaRPr lang="en-US" sz="1100" dirty="0"/>
          </a:p>
        </p:txBody>
      </p:sp>
      <p:sp>
        <p:nvSpPr>
          <p:cNvPr id="25" name="Shape 23"/>
          <p:cNvSpPr/>
          <p:nvPr/>
        </p:nvSpPr>
        <p:spPr>
          <a:xfrm>
            <a:off x="6217920" y="4389120"/>
            <a:ext cx="5394960" cy="822960"/>
          </a:xfrm>
          <a:prstGeom prst="roundRect">
            <a:avLst>
              <a:gd name="adj" fmla="val 5556"/>
            </a:avLst>
          </a:prstGeom>
          <a:solidFill>
            <a:srgbClr val="F5F7FB"/>
          </a:solidFill>
          <a:ln w="12700">
            <a:solidFill>
              <a:srgbClr val="CADCFC"/>
            </a:solidFill>
            <a:prstDash val="solid"/>
          </a:ln>
        </p:spPr>
      </p:sp>
      <p:sp>
        <p:nvSpPr>
          <p:cNvPr id="26" name="Shape 24"/>
          <p:cNvSpPr/>
          <p:nvPr/>
        </p:nvSpPr>
        <p:spPr>
          <a:xfrm>
            <a:off x="6400800" y="4617720"/>
            <a:ext cx="365760" cy="365760"/>
          </a:xfrm>
          <a:prstGeom prst="ellipse">
            <a:avLst/>
          </a:prstGeom>
          <a:solidFill>
            <a:srgbClr val="F96167"/>
          </a:solidFill>
          <a:ln w="12700">
            <a:solidFill>
              <a:srgbClr val="F96167"/>
            </a:solidFill>
            <a:prstDash val="solid"/>
          </a:ln>
        </p:spPr>
      </p:sp>
      <p:sp>
        <p:nvSpPr>
          <p:cNvPr id="27" name="Text 25"/>
          <p:cNvSpPr/>
          <p:nvPr/>
        </p:nvSpPr>
        <p:spPr>
          <a:xfrm>
            <a:off x="6903720" y="4434840"/>
            <a:ext cx="4663440" cy="365760"/>
          </a:xfrm>
          <a:prstGeom prst="rect">
            <a:avLst/>
          </a:prstGeom>
          <a:noFill/>
          <a:ln/>
        </p:spPr>
        <p:txBody>
          <a:bodyPr wrap="square" rtlCol="0" anchor="ctr"/>
          <a:lstStyle/>
          <a:p>
            <a:pPr indent="0" marL="0">
              <a:buNone/>
            </a:pPr>
            <a:r>
              <a:rPr lang="en-US" sz="1300" b="1" dirty="0">
                <a:solidFill>
                  <a:srgbClr val="1E2761"/>
                </a:solidFill>
                <a:latin typeface="Calibri" pitchFamily="34" charset="0"/>
                <a:ea typeface="Calibri" pitchFamily="34" charset="-122"/>
                <a:cs typeface="Calibri" pitchFamily="34" charset="-120"/>
              </a:rPr>
              <a:t>apostille_partner</a:t>
            </a:r>
            <a:endParaRPr lang="en-US" sz="1300" dirty="0"/>
          </a:p>
        </p:txBody>
      </p:sp>
      <p:sp>
        <p:nvSpPr>
          <p:cNvPr id="28" name="Text 26"/>
          <p:cNvSpPr/>
          <p:nvPr/>
        </p:nvSpPr>
        <p:spPr>
          <a:xfrm>
            <a:off x="6903720" y="4773168"/>
            <a:ext cx="4663440" cy="411480"/>
          </a:xfrm>
          <a:prstGeom prst="rect">
            <a:avLst/>
          </a:prstGeom>
          <a:noFill/>
          <a:ln/>
        </p:spPr>
        <p:txBody>
          <a:bodyPr wrap="square" rtlCol="0" anchor="ctr"/>
          <a:lstStyle/>
          <a:p>
            <a:pPr indent="0" marL="0">
              <a:buNone/>
            </a:pPr>
            <a:r>
              <a:rPr lang="en-US" sz="1100" dirty="0">
                <a:solidFill>
                  <a:srgbClr val="0F172A"/>
                </a:solidFill>
                <a:latin typeface="Calibri" pitchFamily="34" charset="0"/>
                <a:ea typeface="Calibri" pitchFamily="34" charset="-122"/>
                <a:cs typeface="Calibri" pitchFamily="34" charset="-120"/>
              </a:rPr>
              <a:t>External. Sees only ORDER-authorized cases.</a:t>
            </a:r>
            <a:endParaRPr lang="en-US" sz="1100" dirty="0"/>
          </a:p>
        </p:txBody>
      </p:sp>
      <p:sp>
        <p:nvSpPr>
          <p:cNvPr id="29" name="Shape 27"/>
          <p:cNvSpPr/>
          <p:nvPr/>
        </p:nvSpPr>
        <p:spPr>
          <a:xfrm>
            <a:off x="548640" y="5349240"/>
            <a:ext cx="5394960" cy="822960"/>
          </a:xfrm>
          <a:prstGeom prst="roundRect">
            <a:avLst>
              <a:gd name="adj" fmla="val 5556"/>
            </a:avLst>
          </a:prstGeom>
          <a:solidFill>
            <a:srgbClr val="F5F7FB"/>
          </a:solidFill>
          <a:ln w="12700">
            <a:solidFill>
              <a:srgbClr val="CADCFC"/>
            </a:solidFill>
            <a:prstDash val="solid"/>
          </a:ln>
        </p:spPr>
      </p:sp>
      <p:sp>
        <p:nvSpPr>
          <p:cNvPr id="30" name="Shape 28"/>
          <p:cNvSpPr/>
          <p:nvPr/>
        </p:nvSpPr>
        <p:spPr>
          <a:xfrm>
            <a:off x="731520" y="5577840"/>
            <a:ext cx="365760" cy="365760"/>
          </a:xfrm>
          <a:prstGeom prst="ellipse">
            <a:avLst/>
          </a:prstGeom>
          <a:solidFill>
            <a:srgbClr val="F96167"/>
          </a:solidFill>
          <a:ln w="12700">
            <a:solidFill>
              <a:srgbClr val="F96167"/>
            </a:solidFill>
            <a:prstDash val="solid"/>
          </a:ln>
        </p:spPr>
      </p:sp>
      <p:sp>
        <p:nvSpPr>
          <p:cNvPr id="31" name="Text 29"/>
          <p:cNvSpPr/>
          <p:nvPr/>
        </p:nvSpPr>
        <p:spPr>
          <a:xfrm>
            <a:off x="1234440" y="5394960"/>
            <a:ext cx="4663440" cy="365760"/>
          </a:xfrm>
          <a:prstGeom prst="rect">
            <a:avLst/>
          </a:prstGeom>
          <a:noFill/>
          <a:ln/>
        </p:spPr>
        <p:txBody>
          <a:bodyPr wrap="square" rtlCol="0" anchor="ctr"/>
          <a:lstStyle/>
          <a:p>
            <a:pPr indent="0" marL="0">
              <a:buNone/>
            </a:pPr>
            <a:r>
              <a:rPr lang="en-US" sz="1300" b="1" dirty="0">
                <a:solidFill>
                  <a:srgbClr val="1E2761"/>
                </a:solidFill>
                <a:latin typeface="Calibri" pitchFamily="34" charset="0"/>
                <a:ea typeface="Calibri" pitchFamily="34" charset="-122"/>
                <a:cs typeface="Calibri" pitchFamily="34" charset="-120"/>
              </a:rPr>
              <a:t>agency / attorney / notary / hospital</a:t>
            </a:r>
            <a:endParaRPr lang="en-US" sz="1300" dirty="0"/>
          </a:p>
        </p:txBody>
      </p:sp>
      <p:sp>
        <p:nvSpPr>
          <p:cNvPr id="32" name="Text 30"/>
          <p:cNvSpPr/>
          <p:nvPr/>
        </p:nvSpPr>
        <p:spPr>
          <a:xfrm>
            <a:off x="1234440" y="5733288"/>
            <a:ext cx="4663440" cy="411480"/>
          </a:xfrm>
          <a:prstGeom prst="rect">
            <a:avLst/>
          </a:prstGeom>
          <a:noFill/>
          <a:ln/>
        </p:spPr>
        <p:txBody>
          <a:bodyPr wrap="square" rtlCol="0" anchor="ctr"/>
          <a:lstStyle/>
          <a:p>
            <a:pPr indent="0" marL="0">
              <a:buNone/>
            </a:pPr>
            <a:r>
              <a:rPr lang="en-US" sz="1100" dirty="0">
                <a:solidFill>
                  <a:srgbClr val="0F172A"/>
                </a:solidFill>
                <a:latin typeface="Calibri" pitchFamily="34" charset="0"/>
                <a:ea typeface="Calibri" pitchFamily="34" charset="-122"/>
                <a:cs typeface="Calibri" pitchFamily="34" charset="-120"/>
              </a:rPr>
              <a:t>Partner portals gated by their org membership.</a:t>
            </a:r>
            <a:endParaRPr lang="en-US" sz="1100" dirty="0"/>
          </a:p>
        </p:txBody>
      </p:sp>
      <p:sp>
        <p:nvSpPr>
          <p:cNvPr id="33" name="Shape 31"/>
          <p:cNvSpPr/>
          <p:nvPr/>
        </p:nvSpPr>
        <p:spPr>
          <a:xfrm>
            <a:off x="6217920" y="5349240"/>
            <a:ext cx="5394960" cy="822960"/>
          </a:xfrm>
          <a:prstGeom prst="roundRect">
            <a:avLst>
              <a:gd name="adj" fmla="val 5556"/>
            </a:avLst>
          </a:prstGeom>
          <a:solidFill>
            <a:srgbClr val="F5F7FB"/>
          </a:solidFill>
          <a:ln w="12700">
            <a:solidFill>
              <a:srgbClr val="CADCFC"/>
            </a:solidFill>
            <a:prstDash val="solid"/>
          </a:ln>
        </p:spPr>
      </p:sp>
      <p:sp>
        <p:nvSpPr>
          <p:cNvPr id="34" name="Shape 32"/>
          <p:cNvSpPr/>
          <p:nvPr/>
        </p:nvSpPr>
        <p:spPr>
          <a:xfrm>
            <a:off x="6400800" y="5577840"/>
            <a:ext cx="365760" cy="365760"/>
          </a:xfrm>
          <a:prstGeom prst="ellipse">
            <a:avLst/>
          </a:prstGeom>
          <a:solidFill>
            <a:srgbClr val="F96167"/>
          </a:solidFill>
          <a:ln w="12700">
            <a:solidFill>
              <a:srgbClr val="F96167"/>
            </a:solidFill>
            <a:prstDash val="solid"/>
          </a:ln>
        </p:spPr>
      </p:sp>
      <p:sp>
        <p:nvSpPr>
          <p:cNvPr id="35" name="Text 33"/>
          <p:cNvSpPr/>
          <p:nvPr/>
        </p:nvSpPr>
        <p:spPr>
          <a:xfrm>
            <a:off x="6903720" y="5394960"/>
            <a:ext cx="4663440" cy="365760"/>
          </a:xfrm>
          <a:prstGeom prst="rect">
            <a:avLst/>
          </a:prstGeom>
          <a:noFill/>
          <a:ln/>
        </p:spPr>
        <p:txBody>
          <a:bodyPr wrap="square" rtlCol="0" anchor="ctr"/>
          <a:lstStyle/>
          <a:p>
            <a:pPr indent="0" marL="0">
              <a:buNone/>
            </a:pPr>
            <a:r>
              <a:rPr lang="en-US" sz="1300" b="1" dirty="0">
                <a:solidFill>
                  <a:srgbClr val="1E2761"/>
                </a:solidFill>
                <a:latin typeface="Calibri" pitchFamily="34" charset="0"/>
                <a:ea typeface="Calibri" pitchFamily="34" charset="-122"/>
                <a:cs typeface="Calibri" pitchFamily="34" charset="-120"/>
              </a:rPr>
              <a:t>public / authenticated</a:t>
            </a:r>
            <a:endParaRPr lang="en-US" sz="1300" dirty="0"/>
          </a:p>
        </p:txBody>
      </p:sp>
      <p:sp>
        <p:nvSpPr>
          <p:cNvPr id="36" name="Text 34"/>
          <p:cNvSpPr/>
          <p:nvPr/>
        </p:nvSpPr>
        <p:spPr>
          <a:xfrm>
            <a:off x="6903720" y="5733288"/>
            <a:ext cx="4663440" cy="411480"/>
          </a:xfrm>
          <a:prstGeom prst="rect">
            <a:avLst/>
          </a:prstGeom>
          <a:noFill/>
          <a:ln/>
        </p:spPr>
        <p:txBody>
          <a:bodyPr wrap="square" rtlCol="0" anchor="ctr"/>
          <a:lstStyle/>
          <a:p>
            <a:pPr indent="0" marL="0">
              <a:buNone/>
            </a:pPr>
            <a:r>
              <a:rPr lang="en-US" sz="1100" dirty="0">
                <a:solidFill>
                  <a:srgbClr val="0F172A"/>
                </a:solidFill>
                <a:latin typeface="Calibri" pitchFamily="34" charset="0"/>
                <a:ea typeface="Calibri" pitchFamily="34" charset="-122"/>
                <a:cs typeface="Calibri" pitchFamily="34" charset="-120"/>
              </a:rPr>
              <a:t>Registry search, disclaimers, sign-up.</a:t>
            </a:r>
            <a:endParaRPr lang="en-US" sz="11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1E2761"/>
        </a:solidFill>
      </p:bgPr>
    </p:bg>
    <p:spTree>
      <p:nvGrpSpPr>
        <p:cNvPr id="1" name=""/>
        <p:cNvGrpSpPr/>
        <p:nvPr/>
      </p:nvGrpSpPr>
      <p:grpSpPr>
        <a:xfrm>
          <a:off x="0" y="0"/>
          <a:ext cx="0" cy="0"/>
          <a:chOff x="0" y="0"/>
          <a:chExt cx="0" cy="0"/>
        </a:xfrm>
      </p:grpSpPr>
      <p:sp>
        <p:nvSpPr>
          <p:cNvPr id="2" name="Shape 0"/>
          <p:cNvSpPr/>
          <p:nvPr/>
        </p:nvSpPr>
        <p:spPr>
          <a:xfrm>
            <a:off x="548640" y="2880360"/>
            <a:ext cx="548640" cy="54864"/>
          </a:xfrm>
          <a:prstGeom prst="rect">
            <a:avLst/>
          </a:prstGeom>
          <a:solidFill>
            <a:srgbClr val="F96167"/>
          </a:solidFill>
          <a:ln/>
        </p:spPr>
      </p:sp>
      <p:sp>
        <p:nvSpPr>
          <p:cNvPr id="3" name="Text 1"/>
          <p:cNvSpPr/>
          <p:nvPr/>
        </p:nvSpPr>
        <p:spPr>
          <a:xfrm>
            <a:off x="548640" y="2468880"/>
            <a:ext cx="10972800" cy="274320"/>
          </a:xfrm>
          <a:prstGeom prst="rect">
            <a:avLst/>
          </a:prstGeom>
          <a:noFill/>
          <a:ln/>
        </p:spPr>
        <p:txBody>
          <a:bodyPr wrap="square" rtlCol="0" anchor="ctr"/>
          <a:lstStyle/>
          <a:p>
            <a:pPr indent="0" marL="0">
              <a:buNone/>
            </a:pPr>
            <a:r>
              <a:rPr lang="en-US" sz="1200" b="1" spc="300" kern="0" dirty="0">
                <a:solidFill>
                  <a:srgbClr val="F96167"/>
                </a:solidFill>
                <a:latin typeface="Calibri" pitchFamily="34" charset="0"/>
                <a:ea typeface="Calibri" pitchFamily="34" charset="-122"/>
                <a:cs typeface="Calibri" pitchFamily="34" charset="-120"/>
              </a:rPr>
              <a:t>SECTION 02</a:t>
            </a:r>
            <a:endParaRPr lang="en-US" sz="1200" dirty="0"/>
          </a:p>
        </p:txBody>
      </p:sp>
      <p:sp>
        <p:nvSpPr>
          <p:cNvPr id="4" name="Text 2"/>
          <p:cNvSpPr/>
          <p:nvPr/>
        </p:nvSpPr>
        <p:spPr>
          <a:xfrm>
            <a:off x="548640" y="3017520"/>
            <a:ext cx="10972800" cy="914400"/>
          </a:xfrm>
          <a:prstGeom prst="rect">
            <a:avLst/>
          </a:prstGeom>
          <a:noFill/>
          <a:ln/>
        </p:spPr>
        <p:txBody>
          <a:bodyPr wrap="square" rtlCol="0" anchor="ctr"/>
          <a:lstStyle/>
          <a:p>
            <a:pPr indent="0" marL="0">
              <a:buNone/>
            </a:pPr>
            <a:r>
              <a:rPr lang="en-US" sz="4400" b="1" dirty="0">
                <a:solidFill>
                  <a:srgbClr val="FFFFFF"/>
                </a:solidFill>
                <a:latin typeface="Georgia" pitchFamily="34" charset="0"/>
                <a:ea typeface="Georgia" pitchFamily="34" charset="-122"/>
                <a:cs typeface="Georgia" pitchFamily="34" charset="-120"/>
              </a:rPr>
              <a:t>Governance &amp; the ORDER model</a:t>
            </a:r>
            <a:endParaRPr lang="en-US" sz="4400" dirty="0"/>
          </a:p>
        </p:txBody>
      </p:sp>
      <p:sp>
        <p:nvSpPr>
          <p:cNvPr id="5" name="Text 3"/>
          <p:cNvSpPr/>
          <p:nvPr/>
        </p:nvSpPr>
        <p:spPr>
          <a:xfrm>
            <a:off x="548640" y="4114800"/>
            <a:ext cx="10058400" cy="731520"/>
          </a:xfrm>
          <a:prstGeom prst="rect">
            <a:avLst/>
          </a:prstGeom>
          <a:noFill/>
          <a:ln/>
        </p:spPr>
        <p:txBody>
          <a:bodyPr wrap="square" rtlCol="0" anchor="ctr"/>
          <a:lstStyle/>
          <a:p>
            <a:pPr indent="0" marL="0">
              <a:buNone/>
            </a:pPr>
            <a:r>
              <a:rPr lang="en-US" sz="1800" i="1" dirty="0">
                <a:solidFill>
                  <a:srgbClr val="CADCFC"/>
                </a:solidFill>
                <a:latin typeface="Calibri" pitchFamily="34" charset="0"/>
                <a:ea typeface="Calibri" pitchFamily="34" charset="-122"/>
                <a:cs typeface="Calibri" pitchFamily="34" charset="-120"/>
              </a:rPr>
              <a:t>Everything sensitive flows through a signed ORDER. No ORDER, no action.</a:t>
            </a:r>
            <a:endParaRPr lang="en-US" sz="1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457200"/>
            <a:ext cx="10972800" cy="274320"/>
          </a:xfrm>
          <a:prstGeom prst="rect">
            <a:avLst/>
          </a:prstGeom>
          <a:noFill/>
          <a:ln/>
        </p:spPr>
        <p:txBody>
          <a:bodyPr wrap="square" rtlCol="0" anchor="ctr"/>
          <a:lstStyle/>
          <a:p>
            <a:pPr indent="0" marL="0">
              <a:buNone/>
            </a:pPr>
            <a:r>
              <a:rPr lang="en-US" sz="1200" b="1" spc="300" kern="0" dirty="0">
                <a:solidFill>
                  <a:srgbClr val="F96167"/>
                </a:solidFill>
                <a:latin typeface="Calibri" pitchFamily="34" charset="0"/>
                <a:ea typeface="Calibri" pitchFamily="34" charset="-122"/>
                <a:cs typeface="Calibri" pitchFamily="34" charset="-120"/>
              </a:rPr>
              <a:t>02 · GOVERNANCE</a:t>
            </a:r>
            <a:endParaRPr lang="en-US" sz="1200" dirty="0"/>
          </a:p>
        </p:txBody>
      </p:sp>
      <p:sp>
        <p:nvSpPr>
          <p:cNvPr id="3" name="Text 1"/>
          <p:cNvSpPr/>
          <p:nvPr/>
        </p:nvSpPr>
        <p:spPr>
          <a:xfrm>
            <a:off x="548640" y="731520"/>
            <a:ext cx="10972800" cy="822960"/>
          </a:xfrm>
          <a:prstGeom prst="rect">
            <a:avLst/>
          </a:prstGeom>
          <a:noFill/>
          <a:ln/>
        </p:spPr>
        <p:txBody>
          <a:bodyPr wrap="square" rtlCol="0" anchor="ctr"/>
          <a:lstStyle/>
          <a:p>
            <a:pPr indent="0" marL="0">
              <a:buNone/>
            </a:pPr>
            <a:r>
              <a:rPr lang="en-US" sz="3400" b="1" dirty="0">
                <a:solidFill>
                  <a:srgbClr val="1E2761"/>
                </a:solidFill>
                <a:latin typeface="Georgia" pitchFamily="34" charset="0"/>
                <a:ea typeface="Georgia" pitchFamily="34" charset="-122"/>
                <a:cs typeface="Georgia" pitchFamily="34" charset="-120"/>
              </a:rPr>
              <a:t>Anatomy of a Sole-Member ORDER</a:t>
            </a:r>
            <a:endParaRPr lang="en-US" sz="3400" dirty="0"/>
          </a:p>
        </p:txBody>
      </p:sp>
      <p:sp>
        <p:nvSpPr>
          <p:cNvPr id="4" name="Shape 2"/>
          <p:cNvSpPr/>
          <p:nvPr/>
        </p:nvSpPr>
        <p:spPr>
          <a:xfrm>
            <a:off x="548640" y="2011680"/>
            <a:ext cx="137160" cy="502920"/>
          </a:xfrm>
          <a:prstGeom prst="rect">
            <a:avLst/>
          </a:prstGeom>
          <a:solidFill>
            <a:srgbClr val="F96167"/>
          </a:solidFill>
          <a:ln/>
        </p:spPr>
      </p:sp>
      <p:sp>
        <p:nvSpPr>
          <p:cNvPr id="5" name="Text 3"/>
          <p:cNvSpPr/>
          <p:nvPr/>
        </p:nvSpPr>
        <p:spPr>
          <a:xfrm>
            <a:off x="822960" y="2011680"/>
            <a:ext cx="2103120" cy="502920"/>
          </a:xfrm>
          <a:prstGeom prst="rect">
            <a:avLst/>
          </a:prstGeom>
          <a:noFill/>
          <a:ln/>
        </p:spPr>
        <p:txBody>
          <a:bodyPr wrap="square" rtlCol="0" anchor="ctr"/>
          <a:lstStyle/>
          <a:p>
            <a:pPr indent="0" marL="0">
              <a:buNone/>
            </a:pPr>
            <a:r>
              <a:rPr lang="en-US" sz="1400" b="1" dirty="0">
                <a:solidFill>
                  <a:srgbClr val="1E2761"/>
                </a:solidFill>
                <a:latin typeface="Calibri" pitchFamily="34" charset="0"/>
                <a:ea typeface="Calibri" pitchFamily="34" charset="-122"/>
                <a:cs typeface="Calibri" pitchFamily="34" charset="-120"/>
              </a:rPr>
              <a:t>Issuer</a:t>
            </a:r>
            <a:endParaRPr lang="en-US" sz="1400" dirty="0"/>
          </a:p>
        </p:txBody>
      </p:sp>
      <p:sp>
        <p:nvSpPr>
          <p:cNvPr id="6" name="Text 4"/>
          <p:cNvSpPr/>
          <p:nvPr/>
        </p:nvSpPr>
        <p:spPr>
          <a:xfrm>
            <a:off x="3017520" y="2011680"/>
            <a:ext cx="8686800" cy="502920"/>
          </a:xfrm>
          <a:prstGeom prst="rect">
            <a:avLst/>
          </a:prstGeom>
          <a:noFill/>
          <a:ln/>
        </p:spPr>
        <p:txBody>
          <a:bodyPr wrap="square" rtlCol="0" anchor="ctr"/>
          <a:lstStyle/>
          <a:p>
            <a:pPr indent="0" marL="0">
              <a:buNone/>
            </a:pPr>
            <a:r>
              <a:rPr lang="en-US" sz="1300" dirty="0">
                <a:solidFill>
                  <a:srgbClr val="0F172A"/>
                </a:solidFill>
                <a:latin typeface="Calibri" pitchFamily="34" charset="0"/>
                <a:ea typeface="Calibri" pitchFamily="34" charset="-122"/>
                <a:cs typeface="Calibri" pitchFamily="34" charset="-120"/>
              </a:rPr>
              <a:t>Sole Member, ED, or regional officer with jurisdiction.</a:t>
            </a:r>
            <a:endParaRPr lang="en-US" sz="1300" dirty="0"/>
          </a:p>
        </p:txBody>
      </p:sp>
      <p:sp>
        <p:nvSpPr>
          <p:cNvPr id="7" name="Shape 5"/>
          <p:cNvSpPr/>
          <p:nvPr/>
        </p:nvSpPr>
        <p:spPr>
          <a:xfrm>
            <a:off x="548640" y="2615184"/>
            <a:ext cx="137160" cy="502920"/>
          </a:xfrm>
          <a:prstGeom prst="rect">
            <a:avLst/>
          </a:prstGeom>
          <a:solidFill>
            <a:srgbClr val="F96167"/>
          </a:solidFill>
          <a:ln/>
        </p:spPr>
      </p:sp>
      <p:sp>
        <p:nvSpPr>
          <p:cNvPr id="8" name="Text 6"/>
          <p:cNvSpPr/>
          <p:nvPr/>
        </p:nvSpPr>
        <p:spPr>
          <a:xfrm>
            <a:off x="822960" y="2615184"/>
            <a:ext cx="2103120" cy="502920"/>
          </a:xfrm>
          <a:prstGeom prst="rect">
            <a:avLst/>
          </a:prstGeom>
          <a:noFill/>
          <a:ln/>
        </p:spPr>
        <p:txBody>
          <a:bodyPr wrap="square" rtlCol="0" anchor="ctr"/>
          <a:lstStyle/>
          <a:p>
            <a:pPr indent="0" marL="0">
              <a:buNone/>
            </a:pPr>
            <a:r>
              <a:rPr lang="en-US" sz="1400" b="1" dirty="0">
                <a:solidFill>
                  <a:srgbClr val="1E2761"/>
                </a:solidFill>
                <a:latin typeface="Calibri" pitchFamily="34" charset="0"/>
                <a:ea typeface="Calibri" pitchFamily="34" charset="-122"/>
                <a:cs typeface="Calibri" pitchFamily="34" charset="-120"/>
              </a:rPr>
              <a:t>Type</a:t>
            </a:r>
            <a:endParaRPr lang="en-US" sz="1400" dirty="0"/>
          </a:p>
        </p:txBody>
      </p:sp>
      <p:sp>
        <p:nvSpPr>
          <p:cNvPr id="9" name="Text 7"/>
          <p:cNvSpPr/>
          <p:nvPr/>
        </p:nvSpPr>
        <p:spPr>
          <a:xfrm>
            <a:off x="3017520" y="2615184"/>
            <a:ext cx="8686800" cy="502920"/>
          </a:xfrm>
          <a:prstGeom prst="rect">
            <a:avLst/>
          </a:prstGeom>
          <a:noFill/>
          <a:ln/>
        </p:spPr>
        <p:txBody>
          <a:bodyPr wrap="square" rtlCol="0" anchor="ctr"/>
          <a:lstStyle/>
          <a:p>
            <a:pPr indent="0" marL="0">
              <a:buNone/>
            </a:pPr>
            <a:r>
              <a:rPr lang="en-US" sz="1300" dirty="0">
                <a:solidFill>
                  <a:srgbClr val="0F172A"/>
                </a:solidFill>
                <a:latin typeface="Calibri" pitchFamily="34" charset="0"/>
                <a:ea typeface="Calibri" pitchFamily="34" charset="-122"/>
                <a:cs typeface="Calibri" pitchFamily="34" charset="-120"/>
              </a:rPr>
              <a:t>Apostille transfer · view authorization · recall · rescission · broadcast.</a:t>
            </a:r>
            <a:endParaRPr lang="en-US" sz="1300" dirty="0"/>
          </a:p>
        </p:txBody>
      </p:sp>
      <p:sp>
        <p:nvSpPr>
          <p:cNvPr id="10" name="Shape 8"/>
          <p:cNvSpPr/>
          <p:nvPr/>
        </p:nvSpPr>
        <p:spPr>
          <a:xfrm>
            <a:off x="548640" y="3218688"/>
            <a:ext cx="137160" cy="502920"/>
          </a:xfrm>
          <a:prstGeom prst="rect">
            <a:avLst/>
          </a:prstGeom>
          <a:solidFill>
            <a:srgbClr val="F96167"/>
          </a:solidFill>
          <a:ln/>
        </p:spPr>
      </p:sp>
      <p:sp>
        <p:nvSpPr>
          <p:cNvPr id="11" name="Text 9"/>
          <p:cNvSpPr/>
          <p:nvPr/>
        </p:nvSpPr>
        <p:spPr>
          <a:xfrm>
            <a:off x="822960" y="3218688"/>
            <a:ext cx="2103120" cy="502920"/>
          </a:xfrm>
          <a:prstGeom prst="rect">
            <a:avLst/>
          </a:prstGeom>
          <a:noFill/>
          <a:ln/>
        </p:spPr>
        <p:txBody>
          <a:bodyPr wrap="square" rtlCol="0" anchor="ctr"/>
          <a:lstStyle/>
          <a:p>
            <a:pPr indent="0" marL="0">
              <a:buNone/>
            </a:pPr>
            <a:r>
              <a:rPr lang="en-US" sz="1400" b="1" dirty="0">
                <a:solidFill>
                  <a:srgbClr val="1E2761"/>
                </a:solidFill>
                <a:latin typeface="Calibri" pitchFamily="34" charset="0"/>
                <a:ea typeface="Calibri" pitchFamily="34" charset="-122"/>
                <a:cs typeface="Calibri" pitchFamily="34" charset="-120"/>
              </a:rPr>
              <a:t>Scope</a:t>
            </a:r>
            <a:endParaRPr lang="en-US" sz="1400" dirty="0"/>
          </a:p>
        </p:txBody>
      </p:sp>
      <p:sp>
        <p:nvSpPr>
          <p:cNvPr id="12" name="Text 10"/>
          <p:cNvSpPr/>
          <p:nvPr/>
        </p:nvSpPr>
        <p:spPr>
          <a:xfrm>
            <a:off x="3017520" y="3218688"/>
            <a:ext cx="8686800" cy="502920"/>
          </a:xfrm>
          <a:prstGeom prst="rect">
            <a:avLst/>
          </a:prstGeom>
          <a:noFill/>
          <a:ln/>
        </p:spPr>
        <p:txBody>
          <a:bodyPr wrap="square" rtlCol="0" anchor="ctr"/>
          <a:lstStyle/>
          <a:p>
            <a:pPr indent="0" marL="0">
              <a:buNone/>
            </a:pPr>
            <a:r>
              <a:rPr lang="en-US" sz="1300" dirty="0">
                <a:solidFill>
                  <a:srgbClr val="0F172A"/>
                </a:solidFill>
                <a:latin typeface="Calibri" pitchFamily="34" charset="0"/>
                <a:ea typeface="Calibri" pitchFamily="34" charset="-122"/>
                <a:cs typeface="Calibri" pitchFamily="34" charset="-120"/>
              </a:rPr>
              <a:t>Fine-grained flags: case_metadata, retrieve_docs, apostille_documents, upload_apostilled.</a:t>
            </a:r>
            <a:endParaRPr lang="en-US" sz="1300" dirty="0"/>
          </a:p>
        </p:txBody>
      </p:sp>
      <p:sp>
        <p:nvSpPr>
          <p:cNvPr id="13" name="Shape 11"/>
          <p:cNvSpPr/>
          <p:nvPr/>
        </p:nvSpPr>
        <p:spPr>
          <a:xfrm>
            <a:off x="548640" y="3822192"/>
            <a:ext cx="137160" cy="502920"/>
          </a:xfrm>
          <a:prstGeom prst="rect">
            <a:avLst/>
          </a:prstGeom>
          <a:solidFill>
            <a:srgbClr val="F96167"/>
          </a:solidFill>
          <a:ln/>
        </p:spPr>
      </p:sp>
      <p:sp>
        <p:nvSpPr>
          <p:cNvPr id="14" name="Text 12"/>
          <p:cNvSpPr/>
          <p:nvPr/>
        </p:nvSpPr>
        <p:spPr>
          <a:xfrm>
            <a:off x="822960" y="3822192"/>
            <a:ext cx="2103120" cy="502920"/>
          </a:xfrm>
          <a:prstGeom prst="rect">
            <a:avLst/>
          </a:prstGeom>
          <a:noFill/>
          <a:ln/>
        </p:spPr>
        <p:txBody>
          <a:bodyPr wrap="square" rtlCol="0" anchor="ctr"/>
          <a:lstStyle/>
          <a:p>
            <a:pPr indent="0" marL="0">
              <a:buNone/>
            </a:pPr>
            <a:r>
              <a:rPr lang="en-US" sz="1400" b="1" dirty="0">
                <a:solidFill>
                  <a:srgbClr val="1E2761"/>
                </a:solidFill>
                <a:latin typeface="Calibri" pitchFamily="34" charset="0"/>
                <a:ea typeface="Calibri" pitchFamily="34" charset="-122"/>
                <a:cs typeface="Calibri" pitchFamily="34" charset="-120"/>
              </a:rPr>
              <a:t>Grantee</a:t>
            </a:r>
            <a:endParaRPr lang="en-US" sz="1400" dirty="0"/>
          </a:p>
        </p:txBody>
      </p:sp>
      <p:sp>
        <p:nvSpPr>
          <p:cNvPr id="15" name="Text 13"/>
          <p:cNvSpPr/>
          <p:nvPr/>
        </p:nvSpPr>
        <p:spPr>
          <a:xfrm>
            <a:off x="3017520" y="3822192"/>
            <a:ext cx="8686800" cy="502920"/>
          </a:xfrm>
          <a:prstGeom prst="rect">
            <a:avLst/>
          </a:prstGeom>
          <a:noFill/>
          <a:ln/>
        </p:spPr>
        <p:txBody>
          <a:bodyPr wrap="square" rtlCol="0" anchor="ctr"/>
          <a:lstStyle/>
          <a:p>
            <a:pPr indent="0" marL="0">
              <a:buNone/>
            </a:pPr>
            <a:r>
              <a:rPr lang="en-US" sz="1300" dirty="0">
                <a:solidFill>
                  <a:srgbClr val="0F172A"/>
                </a:solidFill>
                <a:latin typeface="Calibri" pitchFamily="34" charset="0"/>
                <a:ea typeface="Calibri" pitchFamily="34" charset="-122"/>
                <a:cs typeface="Calibri" pitchFamily="34" charset="-120"/>
              </a:rPr>
              <a:t>A user, a partner company, or a region.</a:t>
            </a:r>
            <a:endParaRPr lang="en-US" sz="1300" dirty="0"/>
          </a:p>
        </p:txBody>
      </p:sp>
      <p:sp>
        <p:nvSpPr>
          <p:cNvPr id="16" name="Shape 14"/>
          <p:cNvSpPr/>
          <p:nvPr/>
        </p:nvSpPr>
        <p:spPr>
          <a:xfrm>
            <a:off x="548640" y="4425696"/>
            <a:ext cx="137160" cy="502920"/>
          </a:xfrm>
          <a:prstGeom prst="rect">
            <a:avLst/>
          </a:prstGeom>
          <a:solidFill>
            <a:srgbClr val="F96167"/>
          </a:solidFill>
          <a:ln/>
        </p:spPr>
      </p:sp>
      <p:sp>
        <p:nvSpPr>
          <p:cNvPr id="17" name="Text 15"/>
          <p:cNvSpPr/>
          <p:nvPr/>
        </p:nvSpPr>
        <p:spPr>
          <a:xfrm>
            <a:off x="822960" y="4425696"/>
            <a:ext cx="2103120" cy="502920"/>
          </a:xfrm>
          <a:prstGeom prst="rect">
            <a:avLst/>
          </a:prstGeom>
          <a:noFill/>
          <a:ln/>
        </p:spPr>
        <p:txBody>
          <a:bodyPr wrap="square" rtlCol="0" anchor="ctr"/>
          <a:lstStyle/>
          <a:p>
            <a:pPr indent="0" marL="0">
              <a:buNone/>
            </a:pPr>
            <a:r>
              <a:rPr lang="en-US" sz="1400" b="1" dirty="0">
                <a:solidFill>
                  <a:srgbClr val="1E2761"/>
                </a:solidFill>
                <a:latin typeface="Calibri" pitchFamily="34" charset="0"/>
                <a:ea typeface="Calibri" pitchFamily="34" charset="-122"/>
                <a:cs typeface="Calibri" pitchFamily="34" charset="-120"/>
              </a:rPr>
              <a:t>Expiry</a:t>
            </a:r>
            <a:endParaRPr lang="en-US" sz="1400" dirty="0"/>
          </a:p>
        </p:txBody>
      </p:sp>
      <p:sp>
        <p:nvSpPr>
          <p:cNvPr id="18" name="Text 16"/>
          <p:cNvSpPr/>
          <p:nvPr/>
        </p:nvSpPr>
        <p:spPr>
          <a:xfrm>
            <a:off x="3017520" y="4425696"/>
            <a:ext cx="8686800" cy="502920"/>
          </a:xfrm>
          <a:prstGeom prst="rect">
            <a:avLst/>
          </a:prstGeom>
          <a:noFill/>
          <a:ln/>
        </p:spPr>
        <p:txBody>
          <a:bodyPr wrap="square" rtlCol="0" anchor="ctr"/>
          <a:lstStyle/>
          <a:p>
            <a:pPr indent="0" marL="0">
              <a:buNone/>
            </a:pPr>
            <a:r>
              <a:rPr lang="en-US" sz="1300" dirty="0">
                <a:solidFill>
                  <a:srgbClr val="0F172A"/>
                </a:solidFill>
                <a:latin typeface="Calibri" pitchFamily="34" charset="0"/>
                <a:ea typeface="Calibri" pitchFamily="34" charset="-122"/>
                <a:cs typeface="Calibri" pitchFamily="34" charset="-120"/>
              </a:rPr>
              <a:t>Default 30 days · auto-revoked on recall.</a:t>
            </a:r>
            <a:endParaRPr lang="en-US" sz="1300" dirty="0"/>
          </a:p>
        </p:txBody>
      </p:sp>
      <p:sp>
        <p:nvSpPr>
          <p:cNvPr id="19" name="Shape 17"/>
          <p:cNvSpPr/>
          <p:nvPr/>
        </p:nvSpPr>
        <p:spPr>
          <a:xfrm>
            <a:off x="548640" y="5029200"/>
            <a:ext cx="137160" cy="502920"/>
          </a:xfrm>
          <a:prstGeom prst="rect">
            <a:avLst/>
          </a:prstGeom>
          <a:solidFill>
            <a:srgbClr val="F96167"/>
          </a:solidFill>
          <a:ln/>
        </p:spPr>
      </p:sp>
      <p:sp>
        <p:nvSpPr>
          <p:cNvPr id="20" name="Text 18"/>
          <p:cNvSpPr/>
          <p:nvPr/>
        </p:nvSpPr>
        <p:spPr>
          <a:xfrm>
            <a:off x="822960" y="5029200"/>
            <a:ext cx="2103120" cy="502920"/>
          </a:xfrm>
          <a:prstGeom prst="rect">
            <a:avLst/>
          </a:prstGeom>
          <a:noFill/>
          <a:ln/>
        </p:spPr>
        <p:txBody>
          <a:bodyPr wrap="square" rtlCol="0" anchor="ctr"/>
          <a:lstStyle/>
          <a:p>
            <a:pPr indent="0" marL="0">
              <a:buNone/>
            </a:pPr>
            <a:r>
              <a:rPr lang="en-US" sz="1400" b="1" dirty="0">
                <a:solidFill>
                  <a:srgbClr val="1E2761"/>
                </a:solidFill>
                <a:latin typeface="Calibri" pitchFamily="34" charset="0"/>
                <a:ea typeface="Calibri" pitchFamily="34" charset="-122"/>
                <a:cs typeface="Calibri" pitchFamily="34" charset="-120"/>
              </a:rPr>
              <a:t>Co-signatures</a:t>
            </a:r>
            <a:endParaRPr lang="en-US" sz="1400" dirty="0"/>
          </a:p>
        </p:txBody>
      </p:sp>
      <p:sp>
        <p:nvSpPr>
          <p:cNvPr id="21" name="Text 19"/>
          <p:cNvSpPr/>
          <p:nvPr/>
        </p:nvSpPr>
        <p:spPr>
          <a:xfrm>
            <a:off x="3017520" y="5029200"/>
            <a:ext cx="8686800" cy="502920"/>
          </a:xfrm>
          <a:prstGeom prst="rect">
            <a:avLst/>
          </a:prstGeom>
          <a:noFill/>
          <a:ln/>
        </p:spPr>
        <p:txBody>
          <a:bodyPr wrap="square" rtlCol="0" anchor="ctr"/>
          <a:lstStyle/>
          <a:p>
            <a:pPr indent="0" marL="0">
              <a:buNone/>
            </a:pPr>
            <a:r>
              <a:rPr lang="en-US" sz="1300" dirty="0">
                <a:solidFill>
                  <a:srgbClr val="0F172A"/>
                </a:solidFill>
                <a:latin typeface="Calibri" pitchFamily="34" charset="0"/>
                <a:ea typeface="Calibri" pitchFamily="34" charset="-122"/>
                <a:cs typeface="Calibri" pitchFamily="34" charset="-120"/>
              </a:rPr>
              <a:t>Required for elevated actions · tracked in sole_member_order_cosignatures.</a:t>
            </a:r>
            <a:endParaRPr lang="en-US" sz="1300" dirty="0"/>
          </a:p>
        </p:txBody>
      </p:sp>
      <p:sp>
        <p:nvSpPr>
          <p:cNvPr id="22" name="Shape 20"/>
          <p:cNvSpPr/>
          <p:nvPr/>
        </p:nvSpPr>
        <p:spPr>
          <a:xfrm>
            <a:off x="548640" y="5632704"/>
            <a:ext cx="137160" cy="502920"/>
          </a:xfrm>
          <a:prstGeom prst="rect">
            <a:avLst/>
          </a:prstGeom>
          <a:solidFill>
            <a:srgbClr val="F96167"/>
          </a:solidFill>
          <a:ln/>
        </p:spPr>
      </p:sp>
      <p:sp>
        <p:nvSpPr>
          <p:cNvPr id="23" name="Text 21"/>
          <p:cNvSpPr/>
          <p:nvPr/>
        </p:nvSpPr>
        <p:spPr>
          <a:xfrm>
            <a:off x="822960" y="5632704"/>
            <a:ext cx="2103120" cy="502920"/>
          </a:xfrm>
          <a:prstGeom prst="rect">
            <a:avLst/>
          </a:prstGeom>
          <a:noFill/>
          <a:ln/>
        </p:spPr>
        <p:txBody>
          <a:bodyPr wrap="square" rtlCol="0" anchor="ctr"/>
          <a:lstStyle/>
          <a:p>
            <a:pPr indent="0" marL="0">
              <a:buNone/>
            </a:pPr>
            <a:r>
              <a:rPr lang="en-US" sz="1400" b="1" dirty="0">
                <a:solidFill>
                  <a:srgbClr val="1E2761"/>
                </a:solidFill>
                <a:latin typeface="Calibri" pitchFamily="34" charset="0"/>
                <a:ea typeface="Calibri" pitchFamily="34" charset="-122"/>
                <a:cs typeface="Calibri" pitchFamily="34" charset="-120"/>
              </a:rPr>
              <a:t>Audit trail</a:t>
            </a:r>
            <a:endParaRPr lang="en-US" sz="1400" dirty="0"/>
          </a:p>
        </p:txBody>
      </p:sp>
      <p:sp>
        <p:nvSpPr>
          <p:cNvPr id="24" name="Text 22"/>
          <p:cNvSpPr/>
          <p:nvPr/>
        </p:nvSpPr>
        <p:spPr>
          <a:xfrm>
            <a:off x="3017520" y="5632704"/>
            <a:ext cx="8686800" cy="502920"/>
          </a:xfrm>
          <a:prstGeom prst="rect">
            <a:avLst/>
          </a:prstGeom>
          <a:noFill/>
          <a:ln/>
        </p:spPr>
        <p:txBody>
          <a:bodyPr wrap="square" rtlCol="0" anchor="ctr"/>
          <a:lstStyle/>
          <a:p>
            <a:pPr indent="0" marL="0">
              <a:buNone/>
            </a:pPr>
            <a:r>
              <a:rPr lang="en-US" sz="1300" dirty="0">
                <a:solidFill>
                  <a:srgbClr val="0F172A"/>
                </a:solidFill>
                <a:latin typeface="Calibri" pitchFamily="34" charset="0"/>
                <a:ea typeface="Calibri" pitchFamily="34" charset="-122"/>
                <a:cs typeface="Calibri" pitchFamily="34" charset="-120"/>
              </a:rPr>
              <a:t>audit_logs entry + case_timeline event on issue, use, revoke.</a:t>
            </a:r>
            <a:endParaRPr lang="en-US" sz="13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457200"/>
            <a:ext cx="10972800" cy="274320"/>
          </a:xfrm>
          <a:prstGeom prst="rect">
            <a:avLst/>
          </a:prstGeom>
          <a:noFill/>
          <a:ln/>
        </p:spPr>
        <p:txBody>
          <a:bodyPr wrap="square" rtlCol="0" anchor="ctr"/>
          <a:lstStyle/>
          <a:p>
            <a:pPr indent="0" marL="0">
              <a:buNone/>
            </a:pPr>
            <a:r>
              <a:rPr lang="en-US" sz="1200" b="1" spc="300" kern="0" dirty="0">
                <a:solidFill>
                  <a:srgbClr val="F96167"/>
                </a:solidFill>
                <a:latin typeface="Calibri" pitchFamily="34" charset="0"/>
                <a:ea typeface="Calibri" pitchFamily="34" charset="-122"/>
                <a:cs typeface="Calibri" pitchFamily="34" charset="-120"/>
              </a:rPr>
              <a:t>02 · GOVERNANCE</a:t>
            </a:r>
            <a:endParaRPr lang="en-US" sz="1200" dirty="0"/>
          </a:p>
        </p:txBody>
      </p:sp>
      <p:sp>
        <p:nvSpPr>
          <p:cNvPr id="3" name="Text 1"/>
          <p:cNvSpPr/>
          <p:nvPr/>
        </p:nvSpPr>
        <p:spPr>
          <a:xfrm>
            <a:off x="548640" y="731520"/>
            <a:ext cx="10972800" cy="822960"/>
          </a:xfrm>
          <a:prstGeom prst="rect">
            <a:avLst/>
          </a:prstGeom>
          <a:noFill/>
          <a:ln/>
        </p:spPr>
        <p:txBody>
          <a:bodyPr wrap="square" rtlCol="0" anchor="ctr"/>
          <a:lstStyle/>
          <a:p>
            <a:pPr indent="0" marL="0">
              <a:buNone/>
            </a:pPr>
            <a:r>
              <a:rPr lang="en-US" sz="3400" b="1" dirty="0">
                <a:solidFill>
                  <a:srgbClr val="1E2761"/>
                </a:solidFill>
                <a:latin typeface="Georgia" pitchFamily="34" charset="0"/>
                <a:ea typeface="Georgia" pitchFamily="34" charset="-122"/>
                <a:cs typeface="Georgia" pitchFamily="34" charset="-120"/>
              </a:rPr>
              <a:t>Board resolutions &amp; the certification chain</a:t>
            </a:r>
            <a:endParaRPr lang="en-US" sz="3400" dirty="0"/>
          </a:p>
        </p:txBody>
      </p:sp>
      <p:sp>
        <p:nvSpPr>
          <p:cNvPr id="4" name="Text 2"/>
          <p:cNvSpPr/>
          <p:nvPr/>
        </p:nvSpPr>
        <p:spPr>
          <a:xfrm>
            <a:off x="548640" y="1920240"/>
            <a:ext cx="10972800" cy="457200"/>
          </a:xfrm>
          <a:prstGeom prst="rect">
            <a:avLst/>
          </a:prstGeom>
          <a:noFill/>
          <a:ln/>
        </p:spPr>
        <p:txBody>
          <a:bodyPr wrap="square" rtlCol="0" anchor="ctr"/>
          <a:lstStyle/>
          <a:p>
            <a:pPr indent="0" marL="0">
              <a:buNone/>
            </a:pPr>
            <a:r>
              <a:rPr lang="en-US" sz="1400" dirty="0">
                <a:solidFill>
                  <a:srgbClr val="6B7280"/>
                </a:solidFill>
                <a:latin typeface="Calibri" pitchFamily="34" charset="0"/>
                <a:ea typeface="Calibri" pitchFamily="34" charset="-122"/>
                <a:cs typeface="Calibri" pitchFamily="34" charset="-120"/>
              </a:rPr>
              <a:t>Sole Member drafts → witnesses → AI compliance check → co-signatures → certification → public archive.</a:t>
            </a:r>
            <a:endParaRPr lang="en-US" sz="1400" dirty="0"/>
          </a:p>
        </p:txBody>
      </p:sp>
      <p:sp>
        <p:nvSpPr>
          <p:cNvPr id="5" name="Shape 3"/>
          <p:cNvSpPr/>
          <p:nvPr/>
        </p:nvSpPr>
        <p:spPr>
          <a:xfrm>
            <a:off x="548640" y="2926080"/>
            <a:ext cx="1737360" cy="1280160"/>
          </a:xfrm>
          <a:prstGeom prst="roundRect">
            <a:avLst>
              <a:gd name="adj" fmla="val 5714"/>
            </a:avLst>
          </a:prstGeom>
          <a:solidFill>
            <a:srgbClr val="F5F7FB"/>
          </a:solidFill>
          <a:ln w="12700">
            <a:solidFill>
              <a:srgbClr val="1E2761"/>
            </a:solidFill>
            <a:prstDash val="solid"/>
          </a:ln>
        </p:spPr>
      </p:sp>
      <p:sp>
        <p:nvSpPr>
          <p:cNvPr id="6" name="Text 4"/>
          <p:cNvSpPr/>
          <p:nvPr/>
        </p:nvSpPr>
        <p:spPr>
          <a:xfrm>
            <a:off x="548640" y="2971800"/>
            <a:ext cx="1737360" cy="457200"/>
          </a:xfrm>
          <a:prstGeom prst="rect">
            <a:avLst/>
          </a:prstGeom>
          <a:noFill/>
          <a:ln/>
        </p:spPr>
        <p:txBody>
          <a:bodyPr wrap="square" rtlCol="0" anchor="ctr"/>
          <a:lstStyle/>
          <a:p>
            <a:pPr algn="ctr" indent="0" marL="0">
              <a:buNone/>
            </a:pPr>
            <a:r>
              <a:rPr lang="en-US" sz="2200" b="1" dirty="0">
                <a:solidFill>
                  <a:srgbClr val="1E2761"/>
                </a:solidFill>
                <a:latin typeface="Georgia" pitchFamily="34" charset="0"/>
                <a:ea typeface="Georgia" pitchFamily="34" charset="-122"/>
                <a:cs typeface="Georgia" pitchFamily="34" charset="-120"/>
              </a:rPr>
              <a:t>1</a:t>
            </a:r>
            <a:endParaRPr lang="en-US" sz="2200" dirty="0"/>
          </a:p>
        </p:txBody>
      </p:sp>
      <p:sp>
        <p:nvSpPr>
          <p:cNvPr id="7" name="Text 5"/>
          <p:cNvSpPr/>
          <p:nvPr/>
        </p:nvSpPr>
        <p:spPr>
          <a:xfrm>
            <a:off x="548640" y="3520440"/>
            <a:ext cx="1737360" cy="457200"/>
          </a:xfrm>
          <a:prstGeom prst="rect">
            <a:avLst/>
          </a:prstGeom>
          <a:noFill/>
          <a:ln/>
        </p:spPr>
        <p:txBody>
          <a:bodyPr wrap="square" rtlCol="0" anchor="ctr"/>
          <a:lstStyle/>
          <a:p>
            <a:pPr algn="ctr" indent="0" marL="0">
              <a:buNone/>
            </a:pPr>
            <a:r>
              <a:rPr lang="en-US" sz="1400" b="1" dirty="0">
                <a:solidFill>
                  <a:srgbClr val="1E2761"/>
                </a:solidFill>
                <a:latin typeface="Calibri" pitchFamily="34" charset="0"/>
                <a:ea typeface="Calibri" pitchFamily="34" charset="-122"/>
                <a:cs typeface="Calibri" pitchFamily="34" charset="-120"/>
              </a:rPr>
              <a:t>Draft</a:t>
            </a:r>
            <a:endParaRPr lang="en-US" sz="1400" dirty="0"/>
          </a:p>
        </p:txBody>
      </p:sp>
      <p:sp>
        <p:nvSpPr>
          <p:cNvPr id="8" name="Text 6"/>
          <p:cNvSpPr/>
          <p:nvPr/>
        </p:nvSpPr>
        <p:spPr>
          <a:xfrm>
            <a:off x="2240280" y="3246120"/>
            <a:ext cx="320040" cy="457200"/>
          </a:xfrm>
          <a:prstGeom prst="rect">
            <a:avLst/>
          </a:prstGeom>
          <a:noFill/>
          <a:ln/>
        </p:spPr>
        <p:txBody>
          <a:bodyPr wrap="square" rtlCol="0" anchor="ctr"/>
          <a:lstStyle/>
          <a:p>
            <a:pPr algn="ctr" indent="0" marL="0">
              <a:buNone/>
            </a:pPr>
            <a:r>
              <a:rPr lang="en-US" sz="1600" dirty="0">
                <a:solidFill>
                  <a:srgbClr val="F96167"/>
                </a:solidFill>
                <a:latin typeface="Calibri" pitchFamily="34" charset="0"/>
                <a:ea typeface="Calibri" pitchFamily="34" charset="-122"/>
                <a:cs typeface="Calibri" pitchFamily="34" charset="-120"/>
              </a:rPr>
              <a:t>▶</a:t>
            </a:r>
            <a:endParaRPr lang="en-US" sz="1600" dirty="0"/>
          </a:p>
        </p:txBody>
      </p:sp>
      <p:sp>
        <p:nvSpPr>
          <p:cNvPr id="9" name="Shape 7"/>
          <p:cNvSpPr/>
          <p:nvPr/>
        </p:nvSpPr>
        <p:spPr>
          <a:xfrm>
            <a:off x="2468880" y="2926080"/>
            <a:ext cx="1737360" cy="1280160"/>
          </a:xfrm>
          <a:prstGeom prst="roundRect">
            <a:avLst>
              <a:gd name="adj" fmla="val 5714"/>
            </a:avLst>
          </a:prstGeom>
          <a:solidFill>
            <a:srgbClr val="F5F7FB"/>
          </a:solidFill>
          <a:ln w="12700">
            <a:solidFill>
              <a:srgbClr val="1E2761"/>
            </a:solidFill>
            <a:prstDash val="solid"/>
          </a:ln>
        </p:spPr>
      </p:sp>
      <p:sp>
        <p:nvSpPr>
          <p:cNvPr id="10" name="Text 8"/>
          <p:cNvSpPr/>
          <p:nvPr/>
        </p:nvSpPr>
        <p:spPr>
          <a:xfrm>
            <a:off x="2468880" y="2971800"/>
            <a:ext cx="1737360" cy="457200"/>
          </a:xfrm>
          <a:prstGeom prst="rect">
            <a:avLst/>
          </a:prstGeom>
          <a:noFill/>
          <a:ln/>
        </p:spPr>
        <p:txBody>
          <a:bodyPr wrap="square" rtlCol="0" anchor="ctr"/>
          <a:lstStyle/>
          <a:p>
            <a:pPr algn="ctr" indent="0" marL="0">
              <a:buNone/>
            </a:pPr>
            <a:r>
              <a:rPr lang="en-US" sz="2200" b="1" dirty="0">
                <a:solidFill>
                  <a:srgbClr val="1E2761"/>
                </a:solidFill>
                <a:latin typeface="Georgia" pitchFamily="34" charset="0"/>
                <a:ea typeface="Georgia" pitchFamily="34" charset="-122"/>
                <a:cs typeface="Georgia" pitchFamily="34" charset="-120"/>
              </a:rPr>
              <a:t>2</a:t>
            </a:r>
            <a:endParaRPr lang="en-US" sz="2200" dirty="0"/>
          </a:p>
        </p:txBody>
      </p:sp>
      <p:sp>
        <p:nvSpPr>
          <p:cNvPr id="11" name="Text 9"/>
          <p:cNvSpPr/>
          <p:nvPr/>
        </p:nvSpPr>
        <p:spPr>
          <a:xfrm>
            <a:off x="2468880" y="3520440"/>
            <a:ext cx="1737360" cy="457200"/>
          </a:xfrm>
          <a:prstGeom prst="rect">
            <a:avLst/>
          </a:prstGeom>
          <a:noFill/>
          <a:ln/>
        </p:spPr>
        <p:txBody>
          <a:bodyPr wrap="square" rtlCol="0" anchor="ctr"/>
          <a:lstStyle/>
          <a:p>
            <a:pPr algn="ctr" indent="0" marL="0">
              <a:buNone/>
            </a:pPr>
            <a:r>
              <a:rPr lang="en-US" sz="1400" b="1" dirty="0">
                <a:solidFill>
                  <a:srgbClr val="1E2761"/>
                </a:solidFill>
                <a:latin typeface="Calibri" pitchFamily="34" charset="0"/>
                <a:ea typeface="Calibri" pitchFamily="34" charset="-122"/>
                <a:cs typeface="Calibri" pitchFamily="34" charset="-120"/>
              </a:rPr>
              <a:t>Witness</a:t>
            </a:r>
            <a:endParaRPr lang="en-US" sz="1400" dirty="0"/>
          </a:p>
        </p:txBody>
      </p:sp>
      <p:sp>
        <p:nvSpPr>
          <p:cNvPr id="12" name="Text 10"/>
          <p:cNvSpPr/>
          <p:nvPr/>
        </p:nvSpPr>
        <p:spPr>
          <a:xfrm>
            <a:off x="4160520" y="3246120"/>
            <a:ext cx="320040" cy="457200"/>
          </a:xfrm>
          <a:prstGeom prst="rect">
            <a:avLst/>
          </a:prstGeom>
          <a:noFill/>
          <a:ln/>
        </p:spPr>
        <p:txBody>
          <a:bodyPr wrap="square" rtlCol="0" anchor="ctr"/>
          <a:lstStyle/>
          <a:p>
            <a:pPr algn="ctr" indent="0" marL="0">
              <a:buNone/>
            </a:pPr>
            <a:r>
              <a:rPr lang="en-US" sz="1600" dirty="0">
                <a:solidFill>
                  <a:srgbClr val="F96167"/>
                </a:solidFill>
                <a:latin typeface="Calibri" pitchFamily="34" charset="0"/>
                <a:ea typeface="Calibri" pitchFamily="34" charset="-122"/>
                <a:cs typeface="Calibri" pitchFamily="34" charset="-120"/>
              </a:rPr>
              <a:t>▶</a:t>
            </a:r>
            <a:endParaRPr lang="en-US" sz="1600" dirty="0"/>
          </a:p>
        </p:txBody>
      </p:sp>
      <p:sp>
        <p:nvSpPr>
          <p:cNvPr id="13" name="Shape 11"/>
          <p:cNvSpPr/>
          <p:nvPr/>
        </p:nvSpPr>
        <p:spPr>
          <a:xfrm>
            <a:off x="4389120" y="2926080"/>
            <a:ext cx="1737360" cy="1280160"/>
          </a:xfrm>
          <a:prstGeom prst="roundRect">
            <a:avLst>
              <a:gd name="adj" fmla="val 5714"/>
            </a:avLst>
          </a:prstGeom>
          <a:solidFill>
            <a:srgbClr val="F5F7FB"/>
          </a:solidFill>
          <a:ln w="12700">
            <a:solidFill>
              <a:srgbClr val="1E2761"/>
            </a:solidFill>
            <a:prstDash val="solid"/>
          </a:ln>
        </p:spPr>
      </p:sp>
      <p:sp>
        <p:nvSpPr>
          <p:cNvPr id="14" name="Text 12"/>
          <p:cNvSpPr/>
          <p:nvPr/>
        </p:nvSpPr>
        <p:spPr>
          <a:xfrm>
            <a:off x="4389120" y="2971800"/>
            <a:ext cx="1737360" cy="457200"/>
          </a:xfrm>
          <a:prstGeom prst="rect">
            <a:avLst/>
          </a:prstGeom>
          <a:noFill/>
          <a:ln/>
        </p:spPr>
        <p:txBody>
          <a:bodyPr wrap="square" rtlCol="0" anchor="ctr"/>
          <a:lstStyle/>
          <a:p>
            <a:pPr algn="ctr" indent="0" marL="0">
              <a:buNone/>
            </a:pPr>
            <a:r>
              <a:rPr lang="en-US" sz="2200" b="1" dirty="0">
                <a:solidFill>
                  <a:srgbClr val="1E2761"/>
                </a:solidFill>
                <a:latin typeface="Georgia" pitchFamily="34" charset="0"/>
                <a:ea typeface="Georgia" pitchFamily="34" charset="-122"/>
                <a:cs typeface="Georgia" pitchFamily="34" charset="-120"/>
              </a:rPr>
              <a:t>3</a:t>
            </a:r>
            <a:endParaRPr lang="en-US" sz="2200" dirty="0"/>
          </a:p>
        </p:txBody>
      </p:sp>
      <p:sp>
        <p:nvSpPr>
          <p:cNvPr id="15" name="Text 13"/>
          <p:cNvSpPr/>
          <p:nvPr/>
        </p:nvSpPr>
        <p:spPr>
          <a:xfrm>
            <a:off x="4389120" y="3520440"/>
            <a:ext cx="1737360" cy="457200"/>
          </a:xfrm>
          <a:prstGeom prst="rect">
            <a:avLst/>
          </a:prstGeom>
          <a:noFill/>
          <a:ln/>
        </p:spPr>
        <p:txBody>
          <a:bodyPr wrap="square" rtlCol="0" anchor="ctr"/>
          <a:lstStyle/>
          <a:p>
            <a:pPr algn="ctr" indent="0" marL="0">
              <a:buNone/>
            </a:pPr>
            <a:r>
              <a:rPr lang="en-US" sz="1400" b="1" dirty="0">
                <a:solidFill>
                  <a:srgbClr val="1E2761"/>
                </a:solidFill>
                <a:latin typeface="Calibri" pitchFamily="34" charset="0"/>
                <a:ea typeface="Calibri" pitchFamily="34" charset="-122"/>
                <a:cs typeface="Calibri" pitchFamily="34" charset="-120"/>
              </a:rPr>
              <a:t>AI review</a:t>
            </a:r>
            <a:endParaRPr lang="en-US" sz="1400" dirty="0"/>
          </a:p>
        </p:txBody>
      </p:sp>
      <p:sp>
        <p:nvSpPr>
          <p:cNvPr id="16" name="Text 14"/>
          <p:cNvSpPr/>
          <p:nvPr/>
        </p:nvSpPr>
        <p:spPr>
          <a:xfrm>
            <a:off x="6080760" y="3246120"/>
            <a:ext cx="320040" cy="457200"/>
          </a:xfrm>
          <a:prstGeom prst="rect">
            <a:avLst/>
          </a:prstGeom>
          <a:noFill/>
          <a:ln/>
        </p:spPr>
        <p:txBody>
          <a:bodyPr wrap="square" rtlCol="0" anchor="ctr"/>
          <a:lstStyle/>
          <a:p>
            <a:pPr algn="ctr" indent="0" marL="0">
              <a:buNone/>
            </a:pPr>
            <a:r>
              <a:rPr lang="en-US" sz="1600" dirty="0">
                <a:solidFill>
                  <a:srgbClr val="F96167"/>
                </a:solidFill>
                <a:latin typeface="Calibri" pitchFamily="34" charset="0"/>
                <a:ea typeface="Calibri" pitchFamily="34" charset="-122"/>
                <a:cs typeface="Calibri" pitchFamily="34" charset="-120"/>
              </a:rPr>
              <a:t>▶</a:t>
            </a:r>
            <a:endParaRPr lang="en-US" sz="1600" dirty="0"/>
          </a:p>
        </p:txBody>
      </p:sp>
      <p:sp>
        <p:nvSpPr>
          <p:cNvPr id="17" name="Shape 15"/>
          <p:cNvSpPr/>
          <p:nvPr/>
        </p:nvSpPr>
        <p:spPr>
          <a:xfrm>
            <a:off x="6309360" y="2926080"/>
            <a:ext cx="1737360" cy="1280160"/>
          </a:xfrm>
          <a:prstGeom prst="roundRect">
            <a:avLst>
              <a:gd name="adj" fmla="val 5714"/>
            </a:avLst>
          </a:prstGeom>
          <a:solidFill>
            <a:srgbClr val="F5F7FB"/>
          </a:solidFill>
          <a:ln w="12700">
            <a:solidFill>
              <a:srgbClr val="1E2761"/>
            </a:solidFill>
            <a:prstDash val="solid"/>
          </a:ln>
        </p:spPr>
      </p:sp>
      <p:sp>
        <p:nvSpPr>
          <p:cNvPr id="18" name="Text 16"/>
          <p:cNvSpPr/>
          <p:nvPr/>
        </p:nvSpPr>
        <p:spPr>
          <a:xfrm>
            <a:off x="6309360" y="2971800"/>
            <a:ext cx="1737360" cy="457200"/>
          </a:xfrm>
          <a:prstGeom prst="rect">
            <a:avLst/>
          </a:prstGeom>
          <a:noFill/>
          <a:ln/>
        </p:spPr>
        <p:txBody>
          <a:bodyPr wrap="square" rtlCol="0" anchor="ctr"/>
          <a:lstStyle/>
          <a:p>
            <a:pPr algn="ctr" indent="0" marL="0">
              <a:buNone/>
            </a:pPr>
            <a:r>
              <a:rPr lang="en-US" sz="2200" b="1" dirty="0">
                <a:solidFill>
                  <a:srgbClr val="1E2761"/>
                </a:solidFill>
                <a:latin typeface="Georgia" pitchFamily="34" charset="0"/>
                <a:ea typeface="Georgia" pitchFamily="34" charset="-122"/>
                <a:cs typeface="Georgia" pitchFamily="34" charset="-120"/>
              </a:rPr>
              <a:t>4</a:t>
            </a:r>
            <a:endParaRPr lang="en-US" sz="2200" dirty="0"/>
          </a:p>
        </p:txBody>
      </p:sp>
      <p:sp>
        <p:nvSpPr>
          <p:cNvPr id="19" name="Text 17"/>
          <p:cNvSpPr/>
          <p:nvPr/>
        </p:nvSpPr>
        <p:spPr>
          <a:xfrm>
            <a:off x="6309360" y="3520440"/>
            <a:ext cx="1737360" cy="457200"/>
          </a:xfrm>
          <a:prstGeom prst="rect">
            <a:avLst/>
          </a:prstGeom>
          <a:noFill/>
          <a:ln/>
        </p:spPr>
        <p:txBody>
          <a:bodyPr wrap="square" rtlCol="0" anchor="ctr"/>
          <a:lstStyle/>
          <a:p>
            <a:pPr algn="ctr" indent="0" marL="0">
              <a:buNone/>
            </a:pPr>
            <a:r>
              <a:rPr lang="en-US" sz="1400" b="1" dirty="0">
                <a:solidFill>
                  <a:srgbClr val="1E2761"/>
                </a:solidFill>
                <a:latin typeface="Calibri" pitchFamily="34" charset="0"/>
                <a:ea typeface="Calibri" pitchFamily="34" charset="-122"/>
                <a:cs typeface="Calibri" pitchFamily="34" charset="-120"/>
              </a:rPr>
              <a:t>Co-sign</a:t>
            </a:r>
            <a:endParaRPr lang="en-US" sz="1400" dirty="0"/>
          </a:p>
        </p:txBody>
      </p:sp>
      <p:sp>
        <p:nvSpPr>
          <p:cNvPr id="20" name="Text 18"/>
          <p:cNvSpPr/>
          <p:nvPr/>
        </p:nvSpPr>
        <p:spPr>
          <a:xfrm>
            <a:off x="8001000" y="3246120"/>
            <a:ext cx="320040" cy="457200"/>
          </a:xfrm>
          <a:prstGeom prst="rect">
            <a:avLst/>
          </a:prstGeom>
          <a:noFill/>
          <a:ln/>
        </p:spPr>
        <p:txBody>
          <a:bodyPr wrap="square" rtlCol="0" anchor="ctr"/>
          <a:lstStyle/>
          <a:p>
            <a:pPr algn="ctr" indent="0" marL="0">
              <a:buNone/>
            </a:pPr>
            <a:r>
              <a:rPr lang="en-US" sz="1600" dirty="0">
                <a:solidFill>
                  <a:srgbClr val="F96167"/>
                </a:solidFill>
                <a:latin typeface="Calibri" pitchFamily="34" charset="0"/>
                <a:ea typeface="Calibri" pitchFamily="34" charset="-122"/>
                <a:cs typeface="Calibri" pitchFamily="34" charset="-120"/>
              </a:rPr>
              <a:t>▶</a:t>
            </a:r>
            <a:endParaRPr lang="en-US" sz="1600" dirty="0"/>
          </a:p>
        </p:txBody>
      </p:sp>
      <p:sp>
        <p:nvSpPr>
          <p:cNvPr id="21" name="Shape 19"/>
          <p:cNvSpPr/>
          <p:nvPr/>
        </p:nvSpPr>
        <p:spPr>
          <a:xfrm>
            <a:off x="8229600" y="2926080"/>
            <a:ext cx="1737360" cy="1280160"/>
          </a:xfrm>
          <a:prstGeom prst="roundRect">
            <a:avLst>
              <a:gd name="adj" fmla="val 5714"/>
            </a:avLst>
          </a:prstGeom>
          <a:solidFill>
            <a:srgbClr val="F96167"/>
          </a:solidFill>
          <a:ln w="12700">
            <a:solidFill>
              <a:srgbClr val="1E2761"/>
            </a:solidFill>
            <a:prstDash val="solid"/>
          </a:ln>
        </p:spPr>
      </p:sp>
      <p:sp>
        <p:nvSpPr>
          <p:cNvPr id="22" name="Text 20"/>
          <p:cNvSpPr/>
          <p:nvPr/>
        </p:nvSpPr>
        <p:spPr>
          <a:xfrm>
            <a:off x="8229600" y="2971800"/>
            <a:ext cx="1737360" cy="457200"/>
          </a:xfrm>
          <a:prstGeom prst="rect">
            <a:avLst/>
          </a:prstGeom>
          <a:noFill/>
          <a:ln/>
        </p:spPr>
        <p:txBody>
          <a:bodyPr wrap="square"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5</a:t>
            </a:r>
            <a:endParaRPr lang="en-US" sz="2200" dirty="0"/>
          </a:p>
        </p:txBody>
      </p:sp>
      <p:sp>
        <p:nvSpPr>
          <p:cNvPr id="23" name="Text 21"/>
          <p:cNvSpPr/>
          <p:nvPr/>
        </p:nvSpPr>
        <p:spPr>
          <a:xfrm>
            <a:off x="8229600" y="3520440"/>
            <a:ext cx="1737360" cy="457200"/>
          </a:xfrm>
          <a:prstGeom prst="rect">
            <a:avLst/>
          </a:prstGeom>
          <a:noFill/>
          <a:ln/>
        </p:spPr>
        <p:txBody>
          <a:bodyPr wrap="square"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Certify</a:t>
            </a:r>
            <a:endParaRPr lang="en-US" sz="1400" dirty="0"/>
          </a:p>
        </p:txBody>
      </p:sp>
      <p:sp>
        <p:nvSpPr>
          <p:cNvPr id="24" name="Text 22"/>
          <p:cNvSpPr/>
          <p:nvPr/>
        </p:nvSpPr>
        <p:spPr>
          <a:xfrm>
            <a:off x="9921240" y="3246120"/>
            <a:ext cx="320040" cy="457200"/>
          </a:xfrm>
          <a:prstGeom prst="rect">
            <a:avLst/>
          </a:prstGeom>
          <a:noFill/>
          <a:ln/>
        </p:spPr>
        <p:txBody>
          <a:bodyPr wrap="square" rtlCol="0" anchor="ctr"/>
          <a:lstStyle/>
          <a:p>
            <a:pPr algn="ctr" indent="0" marL="0">
              <a:buNone/>
            </a:pPr>
            <a:r>
              <a:rPr lang="en-US" sz="1600" dirty="0">
                <a:solidFill>
                  <a:srgbClr val="F96167"/>
                </a:solidFill>
                <a:latin typeface="Calibri" pitchFamily="34" charset="0"/>
                <a:ea typeface="Calibri" pitchFamily="34" charset="-122"/>
                <a:cs typeface="Calibri" pitchFamily="34" charset="-120"/>
              </a:rPr>
              <a:t>▶</a:t>
            </a:r>
            <a:endParaRPr lang="en-US" sz="1600" dirty="0"/>
          </a:p>
        </p:txBody>
      </p:sp>
      <p:sp>
        <p:nvSpPr>
          <p:cNvPr id="25" name="Shape 23"/>
          <p:cNvSpPr/>
          <p:nvPr/>
        </p:nvSpPr>
        <p:spPr>
          <a:xfrm>
            <a:off x="10149840" y="2926080"/>
            <a:ext cx="1737360" cy="1280160"/>
          </a:xfrm>
          <a:prstGeom prst="roundRect">
            <a:avLst>
              <a:gd name="adj" fmla="val 5714"/>
            </a:avLst>
          </a:prstGeom>
          <a:solidFill>
            <a:srgbClr val="F5F7FB"/>
          </a:solidFill>
          <a:ln w="12700">
            <a:solidFill>
              <a:srgbClr val="1E2761"/>
            </a:solidFill>
            <a:prstDash val="solid"/>
          </a:ln>
        </p:spPr>
      </p:sp>
      <p:sp>
        <p:nvSpPr>
          <p:cNvPr id="26" name="Text 24"/>
          <p:cNvSpPr/>
          <p:nvPr/>
        </p:nvSpPr>
        <p:spPr>
          <a:xfrm>
            <a:off x="10149840" y="2971800"/>
            <a:ext cx="1737360" cy="457200"/>
          </a:xfrm>
          <a:prstGeom prst="rect">
            <a:avLst/>
          </a:prstGeom>
          <a:noFill/>
          <a:ln/>
        </p:spPr>
        <p:txBody>
          <a:bodyPr wrap="square" rtlCol="0" anchor="ctr"/>
          <a:lstStyle/>
          <a:p>
            <a:pPr algn="ctr" indent="0" marL="0">
              <a:buNone/>
            </a:pPr>
            <a:r>
              <a:rPr lang="en-US" sz="2200" b="1" dirty="0">
                <a:solidFill>
                  <a:srgbClr val="1E2761"/>
                </a:solidFill>
                <a:latin typeface="Georgia" pitchFamily="34" charset="0"/>
                <a:ea typeface="Georgia" pitchFamily="34" charset="-122"/>
                <a:cs typeface="Georgia" pitchFamily="34" charset="-120"/>
              </a:rPr>
              <a:t>6</a:t>
            </a:r>
            <a:endParaRPr lang="en-US" sz="2200" dirty="0"/>
          </a:p>
        </p:txBody>
      </p:sp>
      <p:sp>
        <p:nvSpPr>
          <p:cNvPr id="27" name="Text 25"/>
          <p:cNvSpPr/>
          <p:nvPr/>
        </p:nvSpPr>
        <p:spPr>
          <a:xfrm>
            <a:off x="10149840" y="3520440"/>
            <a:ext cx="1737360" cy="457200"/>
          </a:xfrm>
          <a:prstGeom prst="rect">
            <a:avLst/>
          </a:prstGeom>
          <a:noFill/>
          <a:ln/>
        </p:spPr>
        <p:txBody>
          <a:bodyPr wrap="square" rtlCol="0" anchor="ctr"/>
          <a:lstStyle/>
          <a:p>
            <a:pPr algn="ctr" indent="0" marL="0">
              <a:buNone/>
            </a:pPr>
            <a:r>
              <a:rPr lang="en-US" sz="1400" b="1" dirty="0">
                <a:solidFill>
                  <a:srgbClr val="1E2761"/>
                </a:solidFill>
                <a:latin typeface="Calibri" pitchFamily="34" charset="0"/>
                <a:ea typeface="Calibri" pitchFamily="34" charset="-122"/>
                <a:cs typeface="Calibri" pitchFamily="34" charset="-120"/>
              </a:rPr>
              <a:t>Publish</a:t>
            </a:r>
            <a:endParaRPr lang="en-US" sz="1400" dirty="0"/>
          </a:p>
        </p:txBody>
      </p:sp>
      <p:sp>
        <p:nvSpPr>
          <p:cNvPr id="28" name="Text 26"/>
          <p:cNvSpPr/>
          <p:nvPr/>
        </p:nvSpPr>
        <p:spPr>
          <a:xfrm>
            <a:off x="548640" y="4754880"/>
            <a:ext cx="10972800" cy="365760"/>
          </a:xfrm>
          <a:prstGeom prst="rect">
            <a:avLst/>
          </a:prstGeom>
          <a:noFill/>
          <a:ln/>
        </p:spPr>
        <p:txBody>
          <a:bodyPr wrap="square" rtlCol="0" anchor="ctr"/>
          <a:lstStyle/>
          <a:p>
            <a:pPr indent="0" marL="0">
              <a:buNone/>
            </a:pPr>
            <a:r>
              <a:rPr lang="en-US" sz="1200" i="1" dirty="0">
                <a:solidFill>
                  <a:srgbClr val="6B7280"/>
                </a:solidFill>
                <a:latin typeface="Calibri" pitchFamily="34" charset="0"/>
                <a:ea typeface="Calibri" pitchFamily="34" charset="-122"/>
                <a:cs typeface="Calibri" pitchFamily="34" charset="-120"/>
              </a:rPr>
              <a:t>Backed by tables: board_resolutions · board_resolution_signatures · board_resolution_reads · resolution_certified_orders.</a:t>
            </a:r>
            <a:endParaRPr lang="en-US" sz="1200" dirty="0"/>
          </a:p>
        </p:txBody>
      </p:sp>
      <p:sp>
        <p:nvSpPr>
          <p:cNvPr id="29" name="Text 27"/>
          <p:cNvSpPr/>
          <p:nvPr/>
        </p:nvSpPr>
        <p:spPr>
          <a:xfrm>
            <a:off x="548640" y="5303520"/>
            <a:ext cx="10972800" cy="365760"/>
          </a:xfrm>
          <a:prstGeom prst="rect">
            <a:avLst/>
          </a:prstGeom>
          <a:noFill/>
          <a:ln/>
        </p:spPr>
        <p:txBody>
          <a:bodyPr wrap="square" rtlCol="0" anchor="ctr"/>
          <a:lstStyle/>
          <a:p>
            <a:pPr indent="0" marL="0">
              <a:buNone/>
            </a:pPr>
            <a:r>
              <a:rPr lang="en-US" sz="1400" b="1" dirty="0">
                <a:solidFill>
                  <a:srgbClr val="1E2761"/>
                </a:solidFill>
                <a:latin typeface="Calibri" pitchFamily="34" charset="0"/>
                <a:ea typeface="Calibri" pitchFamily="34" charset="-122"/>
                <a:cs typeface="Calibri" pitchFamily="34" charset="-120"/>
              </a:rPr>
              <a:t>Immediate side-effects on certification:</a:t>
            </a:r>
            <a:endParaRPr lang="en-US" sz="1400" dirty="0"/>
          </a:p>
        </p:txBody>
      </p:sp>
      <p:sp>
        <p:nvSpPr>
          <p:cNvPr id="30" name="Text 28"/>
          <p:cNvSpPr/>
          <p:nvPr/>
        </p:nvSpPr>
        <p:spPr>
          <a:xfrm>
            <a:off x="731520" y="5623560"/>
            <a:ext cx="10972800" cy="274320"/>
          </a:xfrm>
          <a:prstGeom prst="rect">
            <a:avLst/>
          </a:prstGeom>
          <a:noFill/>
          <a:ln/>
        </p:spPr>
        <p:txBody>
          <a:bodyPr wrap="square" rtlCol="0" anchor="ctr"/>
          <a:lstStyle/>
          <a:p>
            <a:pPr indent="0" marL="0">
              <a:buNone/>
            </a:pPr>
            <a:r>
              <a:rPr lang="en-US" sz="1200" dirty="0">
                <a:solidFill>
                  <a:srgbClr val="0F172A"/>
                </a:solidFill>
                <a:latin typeface="Calibri" pitchFamily="34" charset="0"/>
                <a:ea typeface="Calibri" pitchFamily="34" charset="-122"/>
                <a:cs typeface="Calibri" pitchFamily="34" charset="-120"/>
              </a:rPr>
              <a:t>• Linked ORDERs become active — partners and regional officers see new authority.</a:t>
            </a:r>
            <a:endParaRPr lang="en-US" sz="1200" dirty="0"/>
          </a:p>
        </p:txBody>
      </p:sp>
      <p:sp>
        <p:nvSpPr>
          <p:cNvPr id="31" name="Text 29"/>
          <p:cNvSpPr/>
          <p:nvPr/>
        </p:nvSpPr>
        <p:spPr>
          <a:xfrm>
            <a:off x="731520" y="5897880"/>
            <a:ext cx="10972800" cy="274320"/>
          </a:xfrm>
          <a:prstGeom prst="rect">
            <a:avLst/>
          </a:prstGeom>
          <a:noFill/>
          <a:ln/>
        </p:spPr>
        <p:txBody>
          <a:bodyPr wrap="square" rtlCol="0" anchor="ctr"/>
          <a:lstStyle/>
          <a:p>
            <a:pPr indent="0" marL="0">
              <a:buNone/>
            </a:pPr>
            <a:r>
              <a:rPr lang="en-US" sz="1200" dirty="0">
                <a:solidFill>
                  <a:srgbClr val="0F172A"/>
                </a:solidFill>
                <a:latin typeface="Calibri" pitchFamily="34" charset="0"/>
                <a:ea typeface="Calibri" pitchFamily="34" charset="-122"/>
                <a:cs typeface="Calibri" pitchFamily="34" charset="-120"/>
              </a:rPr>
              <a:t>• board_notifications fan out to affected roles.</a:t>
            </a:r>
            <a:endParaRPr lang="en-US" sz="1200" dirty="0"/>
          </a:p>
        </p:txBody>
      </p:sp>
      <p:sp>
        <p:nvSpPr>
          <p:cNvPr id="32" name="Text 30"/>
          <p:cNvSpPr/>
          <p:nvPr/>
        </p:nvSpPr>
        <p:spPr>
          <a:xfrm>
            <a:off x="731520" y="6172200"/>
            <a:ext cx="10972800" cy="274320"/>
          </a:xfrm>
          <a:prstGeom prst="rect">
            <a:avLst/>
          </a:prstGeom>
          <a:noFill/>
          <a:ln/>
        </p:spPr>
        <p:txBody>
          <a:bodyPr wrap="square" rtlCol="0" anchor="ctr"/>
          <a:lstStyle/>
          <a:p>
            <a:pPr indent="0" marL="0">
              <a:buNone/>
            </a:pPr>
            <a:r>
              <a:rPr lang="en-US" sz="1200" dirty="0">
                <a:solidFill>
                  <a:srgbClr val="0F172A"/>
                </a:solidFill>
                <a:latin typeface="Calibri" pitchFamily="34" charset="0"/>
                <a:ea typeface="Calibri" pitchFamily="34" charset="-122"/>
                <a:cs typeface="Calibri" pitchFamily="34" charset="-120"/>
              </a:rPr>
              <a:t>• audit_logs records the certified snapshot with signer identities.</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E2761"/>
        </a:solidFill>
      </p:bgPr>
    </p:bg>
    <p:spTree>
      <p:nvGrpSpPr>
        <p:cNvPr id="1" name=""/>
        <p:cNvGrpSpPr/>
        <p:nvPr/>
      </p:nvGrpSpPr>
      <p:grpSpPr>
        <a:xfrm>
          <a:off x="0" y="0"/>
          <a:ext cx="0" cy="0"/>
          <a:chOff x="0" y="0"/>
          <a:chExt cx="0" cy="0"/>
        </a:xfrm>
      </p:grpSpPr>
      <p:sp>
        <p:nvSpPr>
          <p:cNvPr id="2" name="Shape 0"/>
          <p:cNvSpPr/>
          <p:nvPr/>
        </p:nvSpPr>
        <p:spPr>
          <a:xfrm>
            <a:off x="548640" y="2880360"/>
            <a:ext cx="548640" cy="54864"/>
          </a:xfrm>
          <a:prstGeom prst="rect">
            <a:avLst/>
          </a:prstGeom>
          <a:solidFill>
            <a:srgbClr val="F96167"/>
          </a:solidFill>
          <a:ln/>
        </p:spPr>
      </p:sp>
      <p:sp>
        <p:nvSpPr>
          <p:cNvPr id="3" name="Text 1"/>
          <p:cNvSpPr/>
          <p:nvPr/>
        </p:nvSpPr>
        <p:spPr>
          <a:xfrm>
            <a:off x="548640" y="2468880"/>
            <a:ext cx="10972800" cy="274320"/>
          </a:xfrm>
          <a:prstGeom prst="rect">
            <a:avLst/>
          </a:prstGeom>
          <a:noFill/>
          <a:ln/>
        </p:spPr>
        <p:txBody>
          <a:bodyPr wrap="square" rtlCol="0" anchor="ctr"/>
          <a:lstStyle/>
          <a:p>
            <a:pPr indent="0" marL="0">
              <a:buNone/>
            </a:pPr>
            <a:r>
              <a:rPr lang="en-US" sz="1200" b="1" spc="300" kern="0" dirty="0">
                <a:solidFill>
                  <a:srgbClr val="F96167"/>
                </a:solidFill>
                <a:latin typeface="Calibri" pitchFamily="34" charset="0"/>
                <a:ea typeface="Calibri" pitchFamily="34" charset="-122"/>
                <a:cs typeface="Calibri" pitchFamily="34" charset="-120"/>
              </a:rPr>
              <a:t>SECTION 03</a:t>
            </a:r>
            <a:endParaRPr lang="en-US" sz="1200" dirty="0"/>
          </a:p>
        </p:txBody>
      </p:sp>
      <p:sp>
        <p:nvSpPr>
          <p:cNvPr id="4" name="Text 2"/>
          <p:cNvSpPr/>
          <p:nvPr/>
        </p:nvSpPr>
        <p:spPr>
          <a:xfrm>
            <a:off x="548640" y="3017520"/>
            <a:ext cx="10972800" cy="914400"/>
          </a:xfrm>
          <a:prstGeom prst="rect">
            <a:avLst/>
          </a:prstGeom>
          <a:noFill/>
          <a:ln/>
        </p:spPr>
        <p:txBody>
          <a:bodyPr wrap="square" rtlCol="0" anchor="ctr"/>
          <a:lstStyle/>
          <a:p>
            <a:pPr indent="0" marL="0">
              <a:buNone/>
            </a:pPr>
            <a:r>
              <a:rPr lang="en-US" sz="4400" b="1" dirty="0">
                <a:solidFill>
                  <a:srgbClr val="FFFFFF"/>
                </a:solidFill>
                <a:latin typeface="Georgia" pitchFamily="34" charset="0"/>
                <a:ea typeface="Georgia" pitchFamily="34" charset="-122"/>
                <a:cs typeface="Georgia" pitchFamily="34" charset="-120"/>
              </a:rPr>
              <a:t>Case lifecycle</a:t>
            </a:r>
            <a:endParaRPr lang="en-US" sz="4400" dirty="0"/>
          </a:p>
        </p:txBody>
      </p:sp>
      <p:sp>
        <p:nvSpPr>
          <p:cNvPr id="5" name="Text 3"/>
          <p:cNvSpPr/>
          <p:nvPr/>
        </p:nvSpPr>
        <p:spPr>
          <a:xfrm>
            <a:off x="548640" y="4114800"/>
            <a:ext cx="10058400" cy="731520"/>
          </a:xfrm>
          <a:prstGeom prst="rect">
            <a:avLst/>
          </a:prstGeom>
          <a:noFill/>
          <a:ln/>
        </p:spPr>
        <p:txBody>
          <a:bodyPr wrap="square" rtlCol="0" anchor="ctr"/>
          <a:lstStyle/>
          <a:p>
            <a:pPr indent="0" marL="0">
              <a:buNone/>
            </a:pPr>
            <a:r>
              <a:rPr lang="en-US" sz="1800" i="1" dirty="0">
                <a:solidFill>
                  <a:srgbClr val="CADCFC"/>
                </a:solidFill>
                <a:latin typeface="Calibri" pitchFamily="34" charset="0"/>
                <a:ea typeface="Calibri" pitchFamily="34" charset="-122"/>
                <a:cs typeface="Calibri" pitchFamily="34" charset="-120"/>
              </a:rPr>
              <a:t>Intake to closure. Every phase writes to the timeline.</a:t>
            </a:r>
            <a:endParaRPr lang="en-US" sz="1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457200"/>
            <a:ext cx="10972800" cy="274320"/>
          </a:xfrm>
          <a:prstGeom prst="rect">
            <a:avLst/>
          </a:prstGeom>
          <a:noFill/>
          <a:ln/>
        </p:spPr>
        <p:txBody>
          <a:bodyPr wrap="square" rtlCol="0" anchor="ctr"/>
          <a:lstStyle/>
          <a:p>
            <a:pPr indent="0" marL="0">
              <a:buNone/>
            </a:pPr>
            <a:r>
              <a:rPr lang="en-US" sz="1200" b="1" spc="300" kern="0" dirty="0">
                <a:solidFill>
                  <a:srgbClr val="F96167"/>
                </a:solidFill>
                <a:latin typeface="Calibri" pitchFamily="34" charset="0"/>
                <a:ea typeface="Calibri" pitchFamily="34" charset="-122"/>
                <a:cs typeface="Calibri" pitchFamily="34" charset="-120"/>
              </a:rPr>
              <a:t>03 · CASES</a:t>
            </a:r>
            <a:endParaRPr lang="en-US" sz="1200" dirty="0"/>
          </a:p>
        </p:txBody>
      </p:sp>
      <p:sp>
        <p:nvSpPr>
          <p:cNvPr id="3" name="Text 1"/>
          <p:cNvSpPr/>
          <p:nvPr/>
        </p:nvSpPr>
        <p:spPr>
          <a:xfrm>
            <a:off x="548640" y="731520"/>
            <a:ext cx="10972800" cy="822960"/>
          </a:xfrm>
          <a:prstGeom prst="rect">
            <a:avLst/>
          </a:prstGeom>
          <a:noFill/>
          <a:ln/>
        </p:spPr>
        <p:txBody>
          <a:bodyPr wrap="square" rtlCol="0" anchor="ctr"/>
          <a:lstStyle/>
          <a:p>
            <a:pPr indent="0" marL="0">
              <a:buNone/>
            </a:pPr>
            <a:r>
              <a:rPr lang="en-US" sz="3400" b="1" dirty="0">
                <a:solidFill>
                  <a:srgbClr val="1E2761"/>
                </a:solidFill>
                <a:latin typeface="Georgia" pitchFamily="34" charset="0"/>
                <a:ea typeface="Georgia" pitchFamily="34" charset="-122"/>
                <a:cs typeface="Georgia" pitchFamily="34" charset="-120"/>
              </a:rPr>
              <a:t>The pipeline</a:t>
            </a:r>
            <a:endParaRPr lang="en-US" sz="3400" dirty="0"/>
          </a:p>
        </p:txBody>
      </p:sp>
      <p:sp>
        <p:nvSpPr>
          <p:cNvPr id="4" name="Shape 2"/>
          <p:cNvSpPr/>
          <p:nvPr/>
        </p:nvSpPr>
        <p:spPr>
          <a:xfrm>
            <a:off x="548640" y="2148840"/>
            <a:ext cx="457200" cy="457200"/>
          </a:xfrm>
          <a:prstGeom prst="ellipse">
            <a:avLst/>
          </a:prstGeom>
          <a:solidFill>
            <a:srgbClr val="F96167"/>
          </a:solidFill>
          <a:ln w="12700">
            <a:solidFill>
              <a:srgbClr val="F96167"/>
            </a:solidFill>
            <a:prstDash val="solid"/>
          </a:ln>
        </p:spPr>
      </p:sp>
      <p:sp>
        <p:nvSpPr>
          <p:cNvPr id="5" name="Text 3"/>
          <p:cNvSpPr/>
          <p:nvPr/>
        </p:nvSpPr>
        <p:spPr>
          <a:xfrm>
            <a:off x="548640" y="2148840"/>
            <a:ext cx="457200" cy="457200"/>
          </a:xfrm>
          <a:prstGeom prst="rect">
            <a:avLst/>
          </a:prstGeom>
          <a:noFill/>
          <a:ln/>
        </p:spPr>
        <p:txBody>
          <a:bodyPr wrap="square" rtlCol="0" anchor="ctr"/>
          <a:lstStyle/>
          <a:p>
            <a:pPr algn="ctr" indent="0" marL="0">
              <a:buNone/>
            </a:pPr>
            <a:r>
              <a:rPr lang="en-US" sz="1600" b="1" dirty="0">
                <a:solidFill>
                  <a:srgbClr val="FFFFFF"/>
                </a:solidFill>
                <a:latin typeface="Georgia" pitchFamily="34" charset="0"/>
                <a:ea typeface="Georgia" pitchFamily="34" charset="-122"/>
                <a:cs typeface="Georgia" pitchFamily="34" charset="-120"/>
              </a:rPr>
              <a:t>1</a:t>
            </a:r>
            <a:endParaRPr lang="en-US" sz="1600" dirty="0"/>
          </a:p>
        </p:txBody>
      </p:sp>
      <p:sp>
        <p:nvSpPr>
          <p:cNvPr id="6" name="Shape 4"/>
          <p:cNvSpPr/>
          <p:nvPr/>
        </p:nvSpPr>
        <p:spPr>
          <a:xfrm>
            <a:off x="777240" y="2606040"/>
            <a:ext cx="0" cy="274320"/>
          </a:xfrm>
          <a:prstGeom prst="line">
            <a:avLst/>
          </a:prstGeom>
          <a:noFill/>
          <a:ln w="25400">
            <a:solidFill>
              <a:srgbClr val="F96167"/>
            </a:solidFill>
            <a:prstDash val="solid"/>
          </a:ln>
        </p:spPr>
      </p:sp>
      <p:sp>
        <p:nvSpPr>
          <p:cNvPr id="7" name="Text 5"/>
          <p:cNvSpPr/>
          <p:nvPr/>
        </p:nvSpPr>
        <p:spPr>
          <a:xfrm>
            <a:off x="1280160" y="2103120"/>
            <a:ext cx="2743200" cy="548640"/>
          </a:xfrm>
          <a:prstGeom prst="rect">
            <a:avLst/>
          </a:prstGeom>
          <a:noFill/>
          <a:ln/>
        </p:spPr>
        <p:txBody>
          <a:bodyPr wrap="square" rtlCol="0" anchor="ctr"/>
          <a:lstStyle/>
          <a:p>
            <a:pPr indent="0" marL="0">
              <a:buNone/>
            </a:pPr>
            <a:r>
              <a:rPr lang="en-US" sz="1500" b="1" dirty="0">
                <a:solidFill>
                  <a:srgbClr val="1E2761"/>
                </a:solidFill>
                <a:latin typeface="Calibri" pitchFamily="34" charset="0"/>
                <a:ea typeface="Calibri" pitchFamily="34" charset="-122"/>
                <a:cs typeface="Calibri" pitchFamily="34" charset="-120"/>
              </a:rPr>
              <a:t>Intake</a:t>
            </a:r>
            <a:endParaRPr lang="en-US" sz="1500" dirty="0"/>
          </a:p>
        </p:txBody>
      </p:sp>
      <p:sp>
        <p:nvSpPr>
          <p:cNvPr id="8" name="Text 6"/>
          <p:cNvSpPr/>
          <p:nvPr/>
        </p:nvSpPr>
        <p:spPr>
          <a:xfrm>
            <a:off x="4023360" y="2103120"/>
            <a:ext cx="7772400" cy="548640"/>
          </a:xfrm>
          <a:prstGeom prst="rect">
            <a:avLst/>
          </a:prstGeom>
          <a:noFill/>
          <a:ln/>
        </p:spPr>
        <p:txBody>
          <a:bodyPr wrap="square" rtlCol="0" anchor="ctr"/>
          <a:lstStyle/>
          <a:p>
            <a:pPr indent="0" marL="0">
              <a:buNone/>
            </a:pPr>
            <a:r>
              <a:rPr lang="en-US" sz="1200" dirty="0">
                <a:solidFill>
                  <a:srgbClr val="0F172A"/>
                </a:solidFill>
                <a:latin typeface="Calibri" pitchFamily="34" charset="0"/>
                <a:ea typeface="Calibri" pitchFamily="34" charset="-122"/>
                <a:cs typeface="Calibri" pitchFamily="34" charset="-120"/>
              </a:rPr>
              <a:t>Case created · region assigned · KYC gate</a:t>
            </a:r>
            <a:endParaRPr lang="en-US" sz="1200" dirty="0"/>
          </a:p>
        </p:txBody>
      </p:sp>
      <p:sp>
        <p:nvSpPr>
          <p:cNvPr id="9" name="Shape 7"/>
          <p:cNvSpPr/>
          <p:nvPr/>
        </p:nvSpPr>
        <p:spPr>
          <a:xfrm>
            <a:off x="548640" y="2743200"/>
            <a:ext cx="457200" cy="457200"/>
          </a:xfrm>
          <a:prstGeom prst="ellipse">
            <a:avLst/>
          </a:prstGeom>
          <a:solidFill>
            <a:srgbClr val="F96167"/>
          </a:solidFill>
          <a:ln w="12700">
            <a:solidFill>
              <a:srgbClr val="F96167"/>
            </a:solidFill>
            <a:prstDash val="solid"/>
          </a:ln>
        </p:spPr>
      </p:sp>
      <p:sp>
        <p:nvSpPr>
          <p:cNvPr id="10" name="Text 8"/>
          <p:cNvSpPr/>
          <p:nvPr/>
        </p:nvSpPr>
        <p:spPr>
          <a:xfrm>
            <a:off x="548640" y="2743200"/>
            <a:ext cx="457200" cy="457200"/>
          </a:xfrm>
          <a:prstGeom prst="rect">
            <a:avLst/>
          </a:prstGeom>
          <a:noFill/>
          <a:ln/>
        </p:spPr>
        <p:txBody>
          <a:bodyPr wrap="square" rtlCol="0" anchor="ctr"/>
          <a:lstStyle/>
          <a:p>
            <a:pPr algn="ctr" indent="0" marL="0">
              <a:buNone/>
            </a:pPr>
            <a:r>
              <a:rPr lang="en-US" sz="1600" b="1" dirty="0">
                <a:solidFill>
                  <a:srgbClr val="FFFFFF"/>
                </a:solidFill>
                <a:latin typeface="Georgia" pitchFamily="34" charset="0"/>
                <a:ea typeface="Georgia" pitchFamily="34" charset="-122"/>
                <a:cs typeface="Georgia" pitchFamily="34" charset="-120"/>
              </a:rPr>
              <a:t>2</a:t>
            </a:r>
            <a:endParaRPr lang="en-US" sz="1600" dirty="0"/>
          </a:p>
        </p:txBody>
      </p:sp>
      <p:sp>
        <p:nvSpPr>
          <p:cNvPr id="11" name="Shape 9"/>
          <p:cNvSpPr/>
          <p:nvPr/>
        </p:nvSpPr>
        <p:spPr>
          <a:xfrm>
            <a:off x="777240" y="3200400"/>
            <a:ext cx="0" cy="274320"/>
          </a:xfrm>
          <a:prstGeom prst="line">
            <a:avLst/>
          </a:prstGeom>
          <a:noFill/>
          <a:ln w="25400">
            <a:solidFill>
              <a:srgbClr val="F96167"/>
            </a:solidFill>
            <a:prstDash val="solid"/>
          </a:ln>
        </p:spPr>
      </p:sp>
      <p:sp>
        <p:nvSpPr>
          <p:cNvPr id="12" name="Text 10"/>
          <p:cNvSpPr/>
          <p:nvPr/>
        </p:nvSpPr>
        <p:spPr>
          <a:xfrm>
            <a:off x="1280160" y="2697480"/>
            <a:ext cx="2743200" cy="548640"/>
          </a:xfrm>
          <a:prstGeom prst="rect">
            <a:avLst/>
          </a:prstGeom>
          <a:noFill/>
          <a:ln/>
        </p:spPr>
        <p:txBody>
          <a:bodyPr wrap="square" rtlCol="0" anchor="ctr"/>
          <a:lstStyle/>
          <a:p>
            <a:pPr indent="0" marL="0">
              <a:buNone/>
            </a:pPr>
            <a:r>
              <a:rPr lang="en-US" sz="1500" b="1" dirty="0">
                <a:solidFill>
                  <a:srgbClr val="1E2761"/>
                </a:solidFill>
                <a:latin typeface="Calibri" pitchFamily="34" charset="0"/>
                <a:ea typeface="Calibri" pitchFamily="34" charset="-122"/>
                <a:cs typeface="Calibri" pitchFamily="34" charset="-120"/>
              </a:rPr>
              <a:t>Analysis</a:t>
            </a:r>
            <a:endParaRPr lang="en-US" sz="1500" dirty="0"/>
          </a:p>
        </p:txBody>
      </p:sp>
      <p:sp>
        <p:nvSpPr>
          <p:cNvPr id="13" name="Text 11"/>
          <p:cNvSpPr/>
          <p:nvPr/>
        </p:nvSpPr>
        <p:spPr>
          <a:xfrm>
            <a:off x="4023360" y="2697480"/>
            <a:ext cx="7772400" cy="548640"/>
          </a:xfrm>
          <a:prstGeom prst="rect">
            <a:avLst/>
          </a:prstGeom>
          <a:noFill/>
          <a:ln/>
        </p:spPr>
        <p:txBody>
          <a:bodyPr wrap="square" rtlCol="0" anchor="ctr"/>
          <a:lstStyle/>
          <a:p>
            <a:pPr indent="0" marL="0">
              <a:buNone/>
            </a:pPr>
            <a:r>
              <a:rPr lang="en-US" sz="1200" dirty="0">
                <a:solidFill>
                  <a:srgbClr val="0F172A"/>
                </a:solidFill>
                <a:latin typeface="Calibri" pitchFamily="34" charset="0"/>
                <a:ea typeface="Calibri" pitchFamily="34" charset="-122"/>
                <a:cs typeface="Calibri" pitchFamily="34" charset="-120"/>
              </a:rPr>
              <a:t>AI case_analyses · match against records</a:t>
            </a:r>
            <a:endParaRPr lang="en-US" sz="1200" dirty="0"/>
          </a:p>
        </p:txBody>
      </p:sp>
      <p:sp>
        <p:nvSpPr>
          <p:cNvPr id="14" name="Shape 12"/>
          <p:cNvSpPr/>
          <p:nvPr/>
        </p:nvSpPr>
        <p:spPr>
          <a:xfrm>
            <a:off x="548640" y="3337560"/>
            <a:ext cx="457200" cy="457200"/>
          </a:xfrm>
          <a:prstGeom prst="ellipse">
            <a:avLst/>
          </a:prstGeom>
          <a:solidFill>
            <a:srgbClr val="F96167"/>
          </a:solidFill>
          <a:ln w="12700">
            <a:solidFill>
              <a:srgbClr val="F96167"/>
            </a:solidFill>
            <a:prstDash val="solid"/>
          </a:ln>
        </p:spPr>
      </p:sp>
      <p:sp>
        <p:nvSpPr>
          <p:cNvPr id="15" name="Text 13"/>
          <p:cNvSpPr/>
          <p:nvPr/>
        </p:nvSpPr>
        <p:spPr>
          <a:xfrm>
            <a:off x="548640" y="3337560"/>
            <a:ext cx="457200" cy="457200"/>
          </a:xfrm>
          <a:prstGeom prst="rect">
            <a:avLst/>
          </a:prstGeom>
          <a:noFill/>
          <a:ln/>
        </p:spPr>
        <p:txBody>
          <a:bodyPr wrap="square" rtlCol="0" anchor="ctr"/>
          <a:lstStyle/>
          <a:p>
            <a:pPr algn="ctr" indent="0" marL="0">
              <a:buNone/>
            </a:pPr>
            <a:r>
              <a:rPr lang="en-US" sz="1600" b="1" dirty="0">
                <a:solidFill>
                  <a:srgbClr val="FFFFFF"/>
                </a:solidFill>
                <a:latin typeface="Georgia" pitchFamily="34" charset="0"/>
                <a:ea typeface="Georgia" pitchFamily="34" charset="-122"/>
                <a:cs typeface="Georgia" pitchFamily="34" charset="-120"/>
              </a:rPr>
              <a:t>3</a:t>
            </a:r>
            <a:endParaRPr lang="en-US" sz="1600" dirty="0"/>
          </a:p>
        </p:txBody>
      </p:sp>
      <p:sp>
        <p:nvSpPr>
          <p:cNvPr id="16" name="Shape 14"/>
          <p:cNvSpPr/>
          <p:nvPr/>
        </p:nvSpPr>
        <p:spPr>
          <a:xfrm>
            <a:off x="777240" y="3794760"/>
            <a:ext cx="0" cy="274320"/>
          </a:xfrm>
          <a:prstGeom prst="line">
            <a:avLst/>
          </a:prstGeom>
          <a:noFill/>
          <a:ln w="25400">
            <a:solidFill>
              <a:srgbClr val="F96167"/>
            </a:solidFill>
            <a:prstDash val="solid"/>
          </a:ln>
        </p:spPr>
      </p:sp>
      <p:sp>
        <p:nvSpPr>
          <p:cNvPr id="17" name="Text 15"/>
          <p:cNvSpPr/>
          <p:nvPr/>
        </p:nvSpPr>
        <p:spPr>
          <a:xfrm>
            <a:off x="1280160" y="3291840"/>
            <a:ext cx="2743200" cy="548640"/>
          </a:xfrm>
          <a:prstGeom prst="rect">
            <a:avLst/>
          </a:prstGeom>
          <a:noFill/>
          <a:ln/>
        </p:spPr>
        <p:txBody>
          <a:bodyPr wrap="square" rtlCol="0" anchor="ctr"/>
          <a:lstStyle/>
          <a:p>
            <a:pPr indent="0" marL="0">
              <a:buNone/>
            </a:pPr>
            <a:r>
              <a:rPr lang="en-US" sz="1500" b="1" dirty="0">
                <a:solidFill>
                  <a:srgbClr val="1E2761"/>
                </a:solidFill>
                <a:latin typeface="Calibri" pitchFamily="34" charset="0"/>
                <a:ea typeface="Calibri" pitchFamily="34" charset="-122"/>
                <a:cs typeface="Calibri" pitchFamily="34" charset="-120"/>
              </a:rPr>
              <a:t>Authorization</a:t>
            </a:r>
            <a:endParaRPr lang="en-US" sz="1500" dirty="0"/>
          </a:p>
        </p:txBody>
      </p:sp>
      <p:sp>
        <p:nvSpPr>
          <p:cNvPr id="18" name="Text 16"/>
          <p:cNvSpPr/>
          <p:nvPr/>
        </p:nvSpPr>
        <p:spPr>
          <a:xfrm>
            <a:off x="4023360" y="3291840"/>
            <a:ext cx="7772400" cy="548640"/>
          </a:xfrm>
          <a:prstGeom prst="rect">
            <a:avLst/>
          </a:prstGeom>
          <a:noFill/>
          <a:ln/>
        </p:spPr>
        <p:txBody>
          <a:bodyPr wrap="square" rtlCol="0" anchor="ctr"/>
          <a:lstStyle/>
          <a:p>
            <a:pPr indent="0" marL="0">
              <a:buNone/>
            </a:pPr>
            <a:r>
              <a:rPr lang="en-US" sz="1200" dirty="0">
                <a:solidFill>
                  <a:srgbClr val="0F172A"/>
                </a:solidFill>
                <a:latin typeface="Calibri" pitchFamily="34" charset="0"/>
                <a:ea typeface="Calibri" pitchFamily="34" charset="-122"/>
                <a:cs typeface="Calibri" pitchFamily="34" charset="-120"/>
              </a:rPr>
              <a:t>View auths issued to staff/partners</a:t>
            </a:r>
            <a:endParaRPr lang="en-US" sz="1200" dirty="0"/>
          </a:p>
        </p:txBody>
      </p:sp>
      <p:sp>
        <p:nvSpPr>
          <p:cNvPr id="19" name="Shape 17"/>
          <p:cNvSpPr/>
          <p:nvPr/>
        </p:nvSpPr>
        <p:spPr>
          <a:xfrm>
            <a:off x="548640" y="3931920"/>
            <a:ext cx="457200" cy="457200"/>
          </a:xfrm>
          <a:prstGeom prst="ellipse">
            <a:avLst/>
          </a:prstGeom>
          <a:solidFill>
            <a:srgbClr val="F96167"/>
          </a:solidFill>
          <a:ln w="12700">
            <a:solidFill>
              <a:srgbClr val="F96167"/>
            </a:solidFill>
            <a:prstDash val="solid"/>
          </a:ln>
        </p:spPr>
      </p:sp>
      <p:sp>
        <p:nvSpPr>
          <p:cNvPr id="20" name="Text 18"/>
          <p:cNvSpPr/>
          <p:nvPr/>
        </p:nvSpPr>
        <p:spPr>
          <a:xfrm>
            <a:off x="548640" y="3931920"/>
            <a:ext cx="457200" cy="457200"/>
          </a:xfrm>
          <a:prstGeom prst="rect">
            <a:avLst/>
          </a:prstGeom>
          <a:noFill/>
          <a:ln/>
        </p:spPr>
        <p:txBody>
          <a:bodyPr wrap="square" rtlCol="0" anchor="ctr"/>
          <a:lstStyle/>
          <a:p>
            <a:pPr algn="ctr" indent="0" marL="0">
              <a:buNone/>
            </a:pPr>
            <a:r>
              <a:rPr lang="en-US" sz="1600" b="1" dirty="0">
                <a:solidFill>
                  <a:srgbClr val="FFFFFF"/>
                </a:solidFill>
                <a:latin typeface="Georgia" pitchFamily="34" charset="0"/>
                <a:ea typeface="Georgia" pitchFamily="34" charset="-122"/>
                <a:cs typeface="Georgia" pitchFamily="34" charset="-120"/>
              </a:rPr>
              <a:t>4</a:t>
            </a:r>
            <a:endParaRPr lang="en-US" sz="1600" dirty="0"/>
          </a:p>
        </p:txBody>
      </p:sp>
      <p:sp>
        <p:nvSpPr>
          <p:cNvPr id="21" name="Shape 19"/>
          <p:cNvSpPr/>
          <p:nvPr/>
        </p:nvSpPr>
        <p:spPr>
          <a:xfrm>
            <a:off x="777240" y="4389120"/>
            <a:ext cx="0" cy="274320"/>
          </a:xfrm>
          <a:prstGeom prst="line">
            <a:avLst/>
          </a:prstGeom>
          <a:noFill/>
          <a:ln w="25400">
            <a:solidFill>
              <a:srgbClr val="F96167"/>
            </a:solidFill>
            <a:prstDash val="solid"/>
          </a:ln>
        </p:spPr>
      </p:sp>
      <p:sp>
        <p:nvSpPr>
          <p:cNvPr id="22" name="Text 20"/>
          <p:cNvSpPr/>
          <p:nvPr/>
        </p:nvSpPr>
        <p:spPr>
          <a:xfrm>
            <a:off x="1280160" y="3886200"/>
            <a:ext cx="2743200" cy="548640"/>
          </a:xfrm>
          <a:prstGeom prst="rect">
            <a:avLst/>
          </a:prstGeom>
          <a:noFill/>
          <a:ln/>
        </p:spPr>
        <p:txBody>
          <a:bodyPr wrap="square" rtlCol="0" anchor="ctr"/>
          <a:lstStyle/>
          <a:p>
            <a:pPr indent="0" marL="0">
              <a:buNone/>
            </a:pPr>
            <a:r>
              <a:rPr lang="en-US" sz="1500" b="1" dirty="0">
                <a:solidFill>
                  <a:srgbClr val="1E2761"/>
                </a:solidFill>
                <a:latin typeface="Calibri" pitchFamily="34" charset="0"/>
                <a:ea typeface="Calibri" pitchFamily="34" charset="-122"/>
                <a:cs typeface="Calibri" pitchFamily="34" charset="-120"/>
              </a:rPr>
              <a:t>Retrieval</a:t>
            </a:r>
            <a:endParaRPr lang="en-US" sz="1500" dirty="0"/>
          </a:p>
        </p:txBody>
      </p:sp>
      <p:sp>
        <p:nvSpPr>
          <p:cNvPr id="23" name="Text 21"/>
          <p:cNvSpPr/>
          <p:nvPr/>
        </p:nvSpPr>
        <p:spPr>
          <a:xfrm>
            <a:off x="4023360" y="3886200"/>
            <a:ext cx="7772400" cy="548640"/>
          </a:xfrm>
          <a:prstGeom prst="rect">
            <a:avLst/>
          </a:prstGeom>
          <a:noFill/>
          <a:ln/>
        </p:spPr>
        <p:txBody>
          <a:bodyPr wrap="square" rtlCol="0" anchor="ctr"/>
          <a:lstStyle/>
          <a:p>
            <a:pPr indent="0" marL="0">
              <a:buNone/>
            </a:pPr>
            <a:r>
              <a:rPr lang="en-US" sz="1200" dirty="0">
                <a:solidFill>
                  <a:srgbClr val="0F172A"/>
                </a:solidFill>
                <a:latin typeface="Calibri" pitchFamily="34" charset="0"/>
                <a:ea typeface="Calibri" pitchFamily="34" charset="-122"/>
                <a:cs typeface="Calibri" pitchFamily="34" charset="-120"/>
              </a:rPr>
              <a:t>Agencies, hospitals, gov agencies pull docs</a:t>
            </a:r>
            <a:endParaRPr lang="en-US" sz="1200" dirty="0"/>
          </a:p>
        </p:txBody>
      </p:sp>
      <p:sp>
        <p:nvSpPr>
          <p:cNvPr id="24" name="Shape 22"/>
          <p:cNvSpPr/>
          <p:nvPr/>
        </p:nvSpPr>
        <p:spPr>
          <a:xfrm>
            <a:off x="548640" y="4526280"/>
            <a:ext cx="457200" cy="457200"/>
          </a:xfrm>
          <a:prstGeom prst="ellipse">
            <a:avLst/>
          </a:prstGeom>
          <a:solidFill>
            <a:srgbClr val="F96167"/>
          </a:solidFill>
          <a:ln w="12700">
            <a:solidFill>
              <a:srgbClr val="F96167"/>
            </a:solidFill>
            <a:prstDash val="solid"/>
          </a:ln>
        </p:spPr>
      </p:sp>
      <p:sp>
        <p:nvSpPr>
          <p:cNvPr id="25" name="Text 23"/>
          <p:cNvSpPr/>
          <p:nvPr/>
        </p:nvSpPr>
        <p:spPr>
          <a:xfrm>
            <a:off x="548640" y="4526280"/>
            <a:ext cx="457200" cy="457200"/>
          </a:xfrm>
          <a:prstGeom prst="rect">
            <a:avLst/>
          </a:prstGeom>
          <a:noFill/>
          <a:ln/>
        </p:spPr>
        <p:txBody>
          <a:bodyPr wrap="square" rtlCol="0" anchor="ctr"/>
          <a:lstStyle/>
          <a:p>
            <a:pPr algn="ctr" indent="0" marL="0">
              <a:buNone/>
            </a:pPr>
            <a:r>
              <a:rPr lang="en-US" sz="1600" b="1" dirty="0">
                <a:solidFill>
                  <a:srgbClr val="FFFFFF"/>
                </a:solidFill>
                <a:latin typeface="Georgia" pitchFamily="34" charset="0"/>
                <a:ea typeface="Georgia" pitchFamily="34" charset="-122"/>
                <a:cs typeface="Georgia" pitchFamily="34" charset="-120"/>
              </a:rPr>
              <a:t>5</a:t>
            </a:r>
            <a:endParaRPr lang="en-US" sz="1600" dirty="0"/>
          </a:p>
        </p:txBody>
      </p:sp>
      <p:sp>
        <p:nvSpPr>
          <p:cNvPr id="26" name="Shape 24"/>
          <p:cNvSpPr/>
          <p:nvPr/>
        </p:nvSpPr>
        <p:spPr>
          <a:xfrm>
            <a:off x="777240" y="4983480"/>
            <a:ext cx="0" cy="274320"/>
          </a:xfrm>
          <a:prstGeom prst="line">
            <a:avLst/>
          </a:prstGeom>
          <a:noFill/>
          <a:ln w="25400">
            <a:solidFill>
              <a:srgbClr val="F96167"/>
            </a:solidFill>
            <a:prstDash val="solid"/>
          </a:ln>
        </p:spPr>
      </p:sp>
      <p:sp>
        <p:nvSpPr>
          <p:cNvPr id="27" name="Text 25"/>
          <p:cNvSpPr/>
          <p:nvPr/>
        </p:nvSpPr>
        <p:spPr>
          <a:xfrm>
            <a:off x="1280160" y="4480560"/>
            <a:ext cx="2743200" cy="548640"/>
          </a:xfrm>
          <a:prstGeom prst="rect">
            <a:avLst/>
          </a:prstGeom>
          <a:noFill/>
          <a:ln/>
        </p:spPr>
        <p:txBody>
          <a:bodyPr wrap="square" rtlCol="0" anchor="ctr"/>
          <a:lstStyle/>
          <a:p>
            <a:pPr indent="0" marL="0">
              <a:buNone/>
            </a:pPr>
            <a:r>
              <a:rPr lang="en-US" sz="1500" b="1" dirty="0">
                <a:solidFill>
                  <a:srgbClr val="1E2761"/>
                </a:solidFill>
                <a:latin typeface="Calibri" pitchFamily="34" charset="0"/>
                <a:ea typeface="Calibri" pitchFamily="34" charset="-122"/>
                <a:cs typeface="Calibri" pitchFamily="34" charset="-120"/>
              </a:rPr>
              <a:t>Apostille</a:t>
            </a:r>
            <a:endParaRPr lang="en-US" sz="1500" dirty="0"/>
          </a:p>
        </p:txBody>
      </p:sp>
      <p:sp>
        <p:nvSpPr>
          <p:cNvPr id="28" name="Text 26"/>
          <p:cNvSpPr/>
          <p:nvPr/>
        </p:nvSpPr>
        <p:spPr>
          <a:xfrm>
            <a:off x="4023360" y="4480560"/>
            <a:ext cx="7772400" cy="548640"/>
          </a:xfrm>
          <a:prstGeom prst="rect">
            <a:avLst/>
          </a:prstGeom>
          <a:noFill/>
          <a:ln/>
        </p:spPr>
        <p:txBody>
          <a:bodyPr wrap="square" rtlCol="0" anchor="ctr"/>
          <a:lstStyle/>
          <a:p>
            <a:pPr indent="0" marL="0">
              <a:buNone/>
            </a:pPr>
            <a:r>
              <a:rPr lang="en-US" sz="1200" dirty="0">
                <a:solidFill>
                  <a:srgbClr val="0F172A"/>
                </a:solidFill>
                <a:latin typeface="Calibri" pitchFamily="34" charset="0"/>
                <a:ea typeface="Calibri" pitchFamily="34" charset="-122"/>
                <a:cs typeface="Calibri" pitchFamily="34" charset="-120"/>
              </a:rPr>
              <a:t>Partner ORDER · CA SoS submission · issuance log</a:t>
            </a:r>
            <a:endParaRPr lang="en-US" sz="1200" dirty="0"/>
          </a:p>
        </p:txBody>
      </p:sp>
      <p:sp>
        <p:nvSpPr>
          <p:cNvPr id="29" name="Shape 27"/>
          <p:cNvSpPr/>
          <p:nvPr/>
        </p:nvSpPr>
        <p:spPr>
          <a:xfrm>
            <a:off x="548640" y="5120640"/>
            <a:ext cx="457200" cy="457200"/>
          </a:xfrm>
          <a:prstGeom prst="ellipse">
            <a:avLst/>
          </a:prstGeom>
          <a:solidFill>
            <a:srgbClr val="F96167"/>
          </a:solidFill>
          <a:ln w="12700">
            <a:solidFill>
              <a:srgbClr val="F96167"/>
            </a:solidFill>
            <a:prstDash val="solid"/>
          </a:ln>
        </p:spPr>
      </p:sp>
      <p:sp>
        <p:nvSpPr>
          <p:cNvPr id="30" name="Text 28"/>
          <p:cNvSpPr/>
          <p:nvPr/>
        </p:nvSpPr>
        <p:spPr>
          <a:xfrm>
            <a:off x="548640" y="5120640"/>
            <a:ext cx="457200" cy="457200"/>
          </a:xfrm>
          <a:prstGeom prst="rect">
            <a:avLst/>
          </a:prstGeom>
          <a:noFill/>
          <a:ln/>
        </p:spPr>
        <p:txBody>
          <a:bodyPr wrap="square" rtlCol="0" anchor="ctr"/>
          <a:lstStyle/>
          <a:p>
            <a:pPr algn="ctr" indent="0" marL="0">
              <a:buNone/>
            </a:pPr>
            <a:r>
              <a:rPr lang="en-US" sz="1600" b="1" dirty="0">
                <a:solidFill>
                  <a:srgbClr val="FFFFFF"/>
                </a:solidFill>
                <a:latin typeface="Georgia" pitchFamily="34" charset="0"/>
                <a:ea typeface="Georgia" pitchFamily="34" charset="-122"/>
                <a:cs typeface="Georgia" pitchFamily="34" charset="-120"/>
              </a:rPr>
              <a:t>6</a:t>
            </a:r>
            <a:endParaRPr lang="en-US" sz="1600" dirty="0"/>
          </a:p>
        </p:txBody>
      </p:sp>
      <p:sp>
        <p:nvSpPr>
          <p:cNvPr id="31" name="Shape 29"/>
          <p:cNvSpPr/>
          <p:nvPr/>
        </p:nvSpPr>
        <p:spPr>
          <a:xfrm>
            <a:off x="777240" y="5577840"/>
            <a:ext cx="0" cy="274320"/>
          </a:xfrm>
          <a:prstGeom prst="line">
            <a:avLst/>
          </a:prstGeom>
          <a:noFill/>
          <a:ln w="25400">
            <a:solidFill>
              <a:srgbClr val="F96167"/>
            </a:solidFill>
            <a:prstDash val="solid"/>
          </a:ln>
        </p:spPr>
      </p:sp>
      <p:sp>
        <p:nvSpPr>
          <p:cNvPr id="32" name="Text 30"/>
          <p:cNvSpPr/>
          <p:nvPr/>
        </p:nvSpPr>
        <p:spPr>
          <a:xfrm>
            <a:off x="1280160" y="5074920"/>
            <a:ext cx="2743200" cy="548640"/>
          </a:xfrm>
          <a:prstGeom prst="rect">
            <a:avLst/>
          </a:prstGeom>
          <a:noFill/>
          <a:ln/>
        </p:spPr>
        <p:txBody>
          <a:bodyPr wrap="square" rtlCol="0" anchor="ctr"/>
          <a:lstStyle/>
          <a:p>
            <a:pPr indent="0" marL="0">
              <a:buNone/>
            </a:pPr>
            <a:r>
              <a:rPr lang="en-US" sz="1500" b="1" dirty="0">
                <a:solidFill>
                  <a:srgbClr val="1E2761"/>
                </a:solidFill>
                <a:latin typeface="Calibri" pitchFamily="34" charset="0"/>
                <a:ea typeface="Calibri" pitchFamily="34" charset="-122"/>
                <a:cs typeface="Calibri" pitchFamily="34" charset="-120"/>
              </a:rPr>
              <a:t>Transfer</a:t>
            </a:r>
            <a:endParaRPr lang="en-US" sz="1500" dirty="0"/>
          </a:p>
        </p:txBody>
      </p:sp>
      <p:sp>
        <p:nvSpPr>
          <p:cNvPr id="33" name="Text 31"/>
          <p:cNvSpPr/>
          <p:nvPr/>
        </p:nvSpPr>
        <p:spPr>
          <a:xfrm>
            <a:off x="4023360" y="5074920"/>
            <a:ext cx="7772400" cy="548640"/>
          </a:xfrm>
          <a:prstGeom prst="rect">
            <a:avLst/>
          </a:prstGeom>
          <a:noFill/>
          <a:ln/>
        </p:spPr>
        <p:txBody>
          <a:bodyPr wrap="square" rtlCol="0" anchor="ctr"/>
          <a:lstStyle/>
          <a:p>
            <a:pPr indent="0" marL="0">
              <a:buNone/>
            </a:pPr>
            <a:r>
              <a:rPr lang="en-US" sz="1200" dirty="0">
                <a:solidFill>
                  <a:srgbClr val="0F172A"/>
                </a:solidFill>
                <a:latin typeface="Calibri" pitchFamily="34" charset="0"/>
                <a:ea typeface="Calibri" pitchFamily="34" charset="-122"/>
                <a:cs typeface="Calibri" pitchFamily="34" charset="-120"/>
              </a:rPr>
              <a:t>case_transfer_packets · state consent forms</a:t>
            </a:r>
            <a:endParaRPr lang="en-US" sz="1200" dirty="0"/>
          </a:p>
        </p:txBody>
      </p:sp>
      <p:sp>
        <p:nvSpPr>
          <p:cNvPr id="34" name="Shape 32"/>
          <p:cNvSpPr/>
          <p:nvPr/>
        </p:nvSpPr>
        <p:spPr>
          <a:xfrm>
            <a:off x="548640" y="5715000"/>
            <a:ext cx="457200" cy="457200"/>
          </a:xfrm>
          <a:prstGeom prst="ellipse">
            <a:avLst/>
          </a:prstGeom>
          <a:solidFill>
            <a:srgbClr val="F96167"/>
          </a:solidFill>
          <a:ln w="12700">
            <a:solidFill>
              <a:srgbClr val="F96167"/>
            </a:solidFill>
            <a:prstDash val="solid"/>
          </a:ln>
        </p:spPr>
      </p:sp>
      <p:sp>
        <p:nvSpPr>
          <p:cNvPr id="35" name="Text 33"/>
          <p:cNvSpPr/>
          <p:nvPr/>
        </p:nvSpPr>
        <p:spPr>
          <a:xfrm>
            <a:off x="548640" y="5715000"/>
            <a:ext cx="457200" cy="457200"/>
          </a:xfrm>
          <a:prstGeom prst="rect">
            <a:avLst/>
          </a:prstGeom>
          <a:noFill/>
          <a:ln/>
        </p:spPr>
        <p:txBody>
          <a:bodyPr wrap="square" rtlCol="0" anchor="ctr"/>
          <a:lstStyle/>
          <a:p>
            <a:pPr algn="ctr" indent="0" marL="0">
              <a:buNone/>
            </a:pPr>
            <a:r>
              <a:rPr lang="en-US" sz="1600" b="1" dirty="0">
                <a:solidFill>
                  <a:srgbClr val="FFFFFF"/>
                </a:solidFill>
                <a:latin typeface="Georgia" pitchFamily="34" charset="0"/>
                <a:ea typeface="Georgia" pitchFamily="34" charset="-122"/>
                <a:cs typeface="Georgia" pitchFamily="34" charset="-120"/>
              </a:rPr>
              <a:t>7</a:t>
            </a:r>
            <a:endParaRPr lang="en-US" sz="1600" dirty="0"/>
          </a:p>
        </p:txBody>
      </p:sp>
      <p:sp>
        <p:nvSpPr>
          <p:cNvPr id="36" name="Text 34"/>
          <p:cNvSpPr/>
          <p:nvPr/>
        </p:nvSpPr>
        <p:spPr>
          <a:xfrm>
            <a:off x="1280160" y="5669280"/>
            <a:ext cx="2743200" cy="548640"/>
          </a:xfrm>
          <a:prstGeom prst="rect">
            <a:avLst/>
          </a:prstGeom>
          <a:noFill/>
          <a:ln/>
        </p:spPr>
        <p:txBody>
          <a:bodyPr wrap="square" rtlCol="0" anchor="ctr"/>
          <a:lstStyle/>
          <a:p>
            <a:pPr indent="0" marL="0">
              <a:buNone/>
            </a:pPr>
            <a:r>
              <a:rPr lang="en-US" sz="1500" b="1" dirty="0">
                <a:solidFill>
                  <a:srgbClr val="1E2761"/>
                </a:solidFill>
                <a:latin typeface="Calibri" pitchFamily="34" charset="0"/>
                <a:ea typeface="Calibri" pitchFamily="34" charset="-122"/>
                <a:cs typeface="Calibri" pitchFamily="34" charset="-120"/>
              </a:rPr>
              <a:t>Closure</a:t>
            </a:r>
            <a:endParaRPr lang="en-US" sz="1500" dirty="0"/>
          </a:p>
        </p:txBody>
      </p:sp>
      <p:sp>
        <p:nvSpPr>
          <p:cNvPr id="37" name="Text 35"/>
          <p:cNvSpPr/>
          <p:nvPr/>
        </p:nvSpPr>
        <p:spPr>
          <a:xfrm>
            <a:off x="4023360" y="5669280"/>
            <a:ext cx="7772400" cy="548640"/>
          </a:xfrm>
          <a:prstGeom prst="rect">
            <a:avLst/>
          </a:prstGeom>
          <a:noFill/>
          <a:ln/>
        </p:spPr>
        <p:txBody>
          <a:bodyPr wrap="square" rtlCol="0" anchor="ctr"/>
          <a:lstStyle/>
          <a:p>
            <a:pPr indent="0" marL="0">
              <a:buNone/>
            </a:pPr>
            <a:r>
              <a:rPr lang="en-US" sz="1200" dirty="0">
                <a:solidFill>
                  <a:srgbClr val="0F172A"/>
                </a:solidFill>
                <a:latin typeface="Calibri" pitchFamily="34" charset="0"/>
                <a:ea typeface="Calibri" pitchFamily="34" charset="-122"/>
                <a:cs typeface="Calibri" pitchFamily="34" charset="-120"/>
              </a:rPr>
              <a:t>Certification · archive · immutable timeline</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457200"/>
            <a:ext cx="10972800" cy="274320"/>
          </a:xfrm>
          <a:prstGeom prst="rect">
            <a:avLst/>
          </a:prstGeom>
          <a:noFill/>
          <a:ln/>
        </p:spPr>
        <p:txBody>
          <a:bodyPr wrap="square" rtlCol="0" anchor="ctr"/>
          <a:lstStyle/>
          <a:p>
            <a:pPr indent="0" marL="0">
              <a:buNone/>
            </a:pPr>
            <a:r>
              <a:rPr lang="en-US" sz="1200" b="1" spc="300" kern="0" dirty="0">
                <a:solidFill>
                  <a:srgbClr val="F96167"/>
                </a:solidFill>
                <a:latin typeface="Calibri" pitchFamily="34" charset="0"/>
                <a:ea typeface="Calibri" pitchFamily="34" charset="-122"/>
                <a:cs typeface="Calibri" pitchFamily="34" charset="-120"/>
              </a:rPr>
              <a:t>03 · CASES</a:t>
            </a:r>
            <a:endParaRPr lang="en-US" sz="1200" dirty="0"/>
          </a:p>
        </p:txBody>
      </p:sp>
      <p:sp>
        <p:nvSpPr>
          <p:cNvPr id="3" name="Text 1"/>
          <p:cNvSpPr/>
          <p:nvPr/>
        </p:nvSpPr>
        <p:spPr>
          <a:xfrm>
            <a:off x="548640" y="731520"/>
            <a:ext cx="10972800" cy="822960"/>
          </a:xfrm>
          <a:prstGeom prst="rect">
            <a:avLst/>
          </a:prstGeom>
          <a:noFill/>
          <a:ln/>
        </p:spPr>
        <p:txBody>
          <a:bodyPr wrap="square" rtlCol="0" anchor="ctr"/>
          <a:lstStyle/>
          <a:p>
            <a:pPr indent="0" marL="0">
              <a:buNone/>
            </a:pPr>
            <a:r>
              <a:rPr lang="en-US" sz="3400" b="1" dirty="0">
                <a:solidFill>
                  <a:srgbClr val="1E2761"/>
                </a:solidFill>
                <a:latin typeface="Georgia" pitchFamily="34" charset="0"/>
                <a:ea typeface="Georgia" pitchFamily="34" charset="-122"/>
                <a:cs typeface="Georgia" pitchFamily="34" charset="-120"/>
              </a:rPr>
              <a:t>Inside the case workspace</a:t>
            </a:r>
            <a:endParaRPr lang="en-US" sz="3400" dirty="0"/>
          </a:p>
        </p:txBody>
      </p:sp>
      <p:sp>
        <p:nvSpPr>
          <p:cNvPr id="4" name="Shape 2"/>
          <p:cNvSpPr/>
          <p:nvPr/>
        </p:nvSpPr>
        <p:spPr>
          <a:xfrm>
            <a:off x="548640" y="2103120"/>
            <a:ext cx="3657600" cy="1234440"/>
          </a:xfrm>
          <a:prstGeom prst="roundRect">
            <a:avLst>
              <a:gd name="adj" fmla="val 5926"/>
            </a:avLst>
          </a:prstGeom>
          <a:solidFill>
            <a:srgbClr val="F5F7FB"/>
          </a:solidFill>
          <a:ln w="12700">
            <a:solidFill>
              <a:srgbClr val="1E2761"/>
            </a:solidFill>
            <a:prstDash val="solid"/>
          </a:ln>
        </p:spPr>
      </p:sp>
      <p:sp>
        <p:nvSpPr>
          <p:cNvPr id="5" name="Shape 3"/>
          <p:cNvSpPr/>
          <p:nvPr/>
        </p:nvSpPr>
        <p:spPr>
          <a:xfrm>
            <a:off x="548640" y="2103120"/>
            <a:ext cx="109728" cy="1234440"/>
          </a:xfrm>
          <a:prstGeom prst="rect">
            <a:avLst/>
          </a:prstGeom>
          <a:solidFill>
            <a:srgbClr val="F96167"/>
          </a:solidFill>
          <a:ln/>
        </p:spPr>
      </p:sp>
      <p:sp>
        <p:nvSpPr>
          <p:cNvPr id="6" name="Text 4"/>
          <p:cNvSpPr/>
          <p:nvPr/>
        </p:nvSpPr>
        <p:spPr>
          <a:xfrm>
            <a:off x="822960" y="2194560"/>
            <a:ext cx="3291840" cy="365760"/>
          </a:xfrm>
          <a:prstGeom prst="rect">
            <a:avLst/>
          </a:prstGeom>
          <a:noFill/>
          <a:ln/>
        </p:spPr>
        <p:txBody>
          <a:bodyPr wrap="square" rtlCol="0" anchor="ctr"/>
          <a:lstStyle/>
          <a:p>
            <a:pPr indent="0" marL="0">
              <a:buNone/>
            </a:pPr>
            <a:r>
              <a:rPr lang="en-US" sz="1500" b="1" dirty="0">
                <a:solidFill>
                  <a:srgbClr val="1E2761"/>
                </a:solidFill>
                <a:latin typeface="Calibri" pitchFamily="34" charset="0"/>
                <a:ea typeface="Calibri" pitchFamily="34" charset="-122"/>
                <a:cs typeface="Calibri" pitchFamily="34" charset="-120"/>
              </a:rPr>
              <a:t>Timeline</a:t>
            </a:r>
            <a:endParaRPr lang="en-US" sz="1500" dirty="0"/>
          </a:p>
        </p:txBody>
      </p:sp>
      <p:sp>
        <p:nvSpPr>
          <p:cNvPr id="7" name="Text 5"/>
          <p:cNvSpPr/>
          <p:nvPr/>
        </p:nvSpPr>
        <p:spPr>
          <a:xfrm>
            <a:off x="822960" y="2606040"/>
            <a:ext cx="3291840" cy="640080"/>
          </a:xfrm>
          <a:prstGeom prst="rect">
            <a:avLst/>
          </a:prstGeom>
          <a:noFill/>
          <a:ln/>
        </p:spPr>
        <p:txBody>
          <a:bodyPr wrap="square" rtlCol="0" anchor="ctr"/>
          <a:lstStyle/>
          <a:p>
            <a:pPr indent="0" marL="0">
              <a:buNone/>
            </a:pPr>
            <a:r>
              <a:rPr lang="en-US" sz="1200" dirty="0">
                <a:solidFill>
                  <a:srgbClr val="0F172A"/>
                </a:solidFill>
                <a:latin typeface="Calibri" pitchFamily="34" charset="0"/>
                <a:ea typeface="Calibri" pitchFamily="34" charset="-122"/>
                <a:cs typeface="Calibri" pitchFamily="34" charset="-120"/>
              </a:rPr>
              <a:t>Immutable events with staff attribution</a:t>
            </a:r>
            <a:endParaRPr lang="en-US" sz="1200" dirty="0"/>
          </a:p>
        </p:txBody>
      </p:sp>
      <p:sp>
        <p:nvSpPr>
          <p:cNvPr id="8" name="Shape 6"/>
          <p:cNvSpPr/>
          <p:nvPr/>
        </p:nvSpPr>
        <p:spPr>
          <a:xfrm>
            <a:off x="4389120" y="2103120"/>
            <a:ext cx="3657600" cy="1234440"/>
          </a:xfrm>
          <a:prstGeom prst="roundRect">
            <a:avLst>
              <a:gd name="adj" fmla="val 5926"/>
            </a:avLst>
          </a:prstGeom>
          <a:solidFill>
            <a:srgbClr val="F5F7FB"/>
          </a:solidFill>
          <a:ln w="12700">
            <a:solidFill>
              <a:srgbClr val="1E2761"/>
            </a:solidFill>
            <a:prstDash val="solid"/>
          </a:ln>
        </p:spPr>
      </p:sp>
      <p:sp>
        <p:nvSpPr>
          <p:cNvPr id="9" name="Shape 7"/>
          <p:cNvSpPr/>
          <p:nvPr/>
        </p:nvSpPr>
        <p:spPr>
          <a:xfrm>
            <a:off x="4389120" y="2103120"/>
            <a:ext cx="109728" cy="1234440"/>
          </a:xfrm>
          <a:prstGeom prst="rect">
            <a:avLst/>
          </a:prstGeom>
          <a:solidFill>
            <a:srgbClr val="F96167"/>
          </a:solidFill>
          <a:ln/>
        </p:spPr>
      </p:sp>
      <p:sp>
        <p:nvSpPr>
          <p:cNvPr id="10" name="Text 8"/>
          <p:cNvSpPr/>
          <p:nvPr/>
        </p:nvSpPr>
        <p:spPr>
          <a:xfrm>
            <a:off x="4663440" y="2194560"/>
            <a:ext cx="3291840" cy="365760"/>
          </a:xfrm>
          <a:prstGeom prst="rect">
            <a:avLst/>
          </a:prstGeom>
          <a:noFill/>
          <a:ln/>
        </p:spPr>
        <p:txBody>
          <a:bodyPr wrap="square" rtlCol="0" anchor="ctr"/>
          <a:lstStyle/>
          <a:p>
            <a:pPr indent="0" marL="0">
              <a:buNone/>
            </a:pPr>
            <a:r>
              <a:rPr lang="en-US" sz="1500" b="1" dirty="0">
                <a:solidFill>
                  <a:srgbClr val="1E2761"/>
                </a:solidFill>
                <a:latin typeface="Calibri" pitchFamily="34" charset="0"/>
                <a:ea typeface="Calibri" pitchFamily="34" charset="-122"/>
                <a:cs typeface="Calibri" pitchFamily="34" charset="-120"/>
              </a:rPr>
              <a:t>Documents</a:t>
            </a:r>
            <a:endParaRPr lang="en-US" sz="1500" dirty="0"/>
          </a:p>
        </p:txBody>
      </p:sp>
      <p:sp>
        <p:nvSpPr>
          <p:cNvPr id="11" name="Text 9"/>
          <p:cNvSpPr/>
          <p:nvPr/>
        </p:nvSpPr>
        <p:spPr>
          <a:xfrm>
            <a:off x="4663440" y="2606040"/>
            <a:ext cx="3291840" cy="640080"/>
          </a:xfrm>
          <a:prstGeom prst="rect">
            <a:avLst/>
          </a:prstGeom>
          <a:noFill/>
          <a:ln/>
        </p:spPr>
        <p:txBody>
          <a:bodyPr wrap="square" rtlCol="0" anchor="ctr"/>
          <a:lstStyle/>
          <a:p>
            <a:pPr indent="0" marL="0">
              <a:buNone/>
            </a:pPr>
            <a:r>
              <a:rPr lang="en-US" sz="1200" dirty="0">
                <a:solidFill>
                  <a:srgbClr val="0F172A"/>
                </a:solidFill>
                <a:latin typeface="Calibri" pitchFamily="34" charset="0"/>
                <a:ea typeface="Calibri" pitchFamily="34" charset="-122"/>
                <a:cs typeface="Calibri" pitchFamily="34" charset="-120"/>
              </a:rPr>
              <a:t>Uploads, signed URLs, virus-scanned</a:t>
            </a:r>
            <a:endParaRPr lang="en-US" sz="1200" dirty="0"/>
          </a:p>
        </p:txBody>
      </p:sp>
      <p:sp>
        <p:nvSpPr>
          <p:cNvPr id="12" name="Shape 10"/>
          <p:cNvSpPr/>
          <p:nvPr/>
        </p:nvSpPr>
        <p:spPr>
          <a:xfrm>
            <a:off x="8229600" y="2103120"/>
            <a:ext cx="3657600" cy="1234440"/>
          </a:xfrm>
          <a:prstGeom prst="roundRect">
            <a:avLst>
              <a:gd name="adj" fmla="val 5926"/>
            </a:avLst>
          </a:prstGeom>
          <a:solidFill>
            <a:srgbClr val="F5F7FB"/>
          </a:solidFill>
          <a:ln w="12700">
            <a:solidFill>
              <a:srgbClr val="1E2761"/>
            </a:solidFill>
            <a:prstDash val="solid"/>
          </a:ln>
        </p:spPr>
      </p:sp>
      <p:sp>
        <p:nvSpPr>
          <p:cNvPr id="13" name="Shape 11"/>
          <p:cNvSpPr/>
          <p:nvPr/>
        </p:nvSpPr>
        <p:spPr>
          <a:xfrm>
            <a:off x="8229600" y="2103120"/>
            <a:ext cx="109728" cy="1234440"/>
          </a:xfrm>
          <a:prstGeom prst="rect">
            <a:avLst/>
          </a:prstGeom>
          <a:solidFill>
            <a:srgbClr val="F96167"/>
          </a:solidFill>
          <a:ln/>
        </p:spPr>
      </p:sp>
      <p:sp>
        <p:nvSpPr>
          <p:cNvPr id="14" name="Text 12"/>
          <p:cNvSpPr/>
          <p:nvPr/>
        </p:nvSpPr>
        <p:spPr>
          <a:xfrm>
            <a:off x="8503920" y="2194560"/>
            <a:ext cx="3291840" cy="365760"/>
          </a:xfrm>
          <a:prstGeom prst="rect">
            <a:avLst/>
          </a:prstGeom>
          <a:noFill/>
          <a:ln/>
        </p:spPr>
        <p:txBody>
          <a:bodyPr wrap="square" rtlCol="0" anchor="ctr"/>
          <a:lstStyle/>
          <a:p>
            <a:pPr indent="0" marL="0">
              <a:buNone/>
            </a:pPr>
            <a:r>
              <a:rPr lang="en-US" sz="1500" b="1" dirty="0">
                <a:solidFill>
                  <a:srgbClr val="1E2761"/>
                </a:solidFill>
                <a:latin typeface="Calibri" pitchFamily="34" charset="0"/>
                <a:ea typeface="Calibri" pitchFamily="34" charset="-122"/>
                <a:cs typeface="Calibri" pitchFamily="34" charset="-120"/>
              </a:rPr>
              <a:t>Notes &amp; tasks</a:t>
            </a:r>
            <a:endParaRPr lang="en-US" sz="1500" dirty="0"/>
          </a:p>
        </p:txBody>
      </p:sp>
      <p:sp>
        <p:nvSpPr>
          <p:cNvPr id="15" name="Text 13"/>
          <p:cNvSpPr/>
          <p:nvPr/>
        </p:nvSpPr>
        <p:spPr>
          <a:xfrm>
            <a:off x="8503920" y="2606040"/>
            <a:ext cx="3291840" cy="640080"/>
          </a:xfrm>
          <a:prstGeom prst="rect">
            <a:avLst/>
          </a:prstGeom>
          <a:noFill/>
          <a:ln/>
        </p:spPr>
        <p:txBody>
          <a:bodyPr wrap="square" rtlCol="0" anchor="ctr"/>
          <a:lstStyle/>
          <a:p>
            <a:pPr indent="0" marL="0">
              <a:buNone/>
            </a:pPr>
            <a:r>
              <a:rPr lang="en-US" sz="1200" dirty="0">
                <a:solidFill>
                  <a:srgbClr val="0F172A"/>
                </a:solidFill>
                <a:latin typeface="Calibri" pitchFamily="34" charset="0"/>
                <a:ea typeface="Calibri" pitchFamily="34" charset="-122"/>
                <a:cs typeface="Calibri" pitchFamily="34" charset="-120"/>
              </a:rPr>
              <a:t>Assignable, region-locked</a:t>
            </a:r>
            <a:endParaRPr lang="en-US" sz="1200" dirty="0"/>
          </a:p>
        </p:txBody>
      </p:sp>
      <p:sp>
        <p:nvSpPr>
          <p:cNvPr id="16" name="Shape 14"/>
          <p:cNvSpPr/>
          <p:nvPr/>
        </p:nvSpPr>
        <p:spPr>
          <a:xfrm>
            <a:off x="548640" y="3474720"/>
            <a:ext cx="3657600" cy="1234440"/>
          </a:xfrm>
          <a:prstGeom prst="roundRect">
            <a:avLst>
              <a:gd name="adj" fmla="val 5926"/>
            </a:avLst>
          </a:prstGeom>
          <a:solidFill>
            <a:srgbClr val="F5F7FB"/>
          </a:solidFill>
          <a:ln w="12700">
            <a:solidFill>
              <a:srgbClr val="1E2761"/>
            </a:solidFill>
            <a:prstDash val="solid"/>
          </a:ln>
        </p:spPr>
      </p:sp>
      <p:sp>
        <p:nvSpPr>
          <p:cNvPr id="17" name="Shape 15"/>
          <p:cNvSpPr/>
          <p:nvPr/>
        </p:nvSpPr>
        <p:spPr>
          <a:xfrm>
            <a:off x="548640" y="3474720"/>
            <a:ext cx="109728" cy="1234440"/>
          </a:xfrm>
          <a:prstGeom prst="rect">
            <a:avLst/>
          </a:prstGeom>
          <a:solidFill>
            <a:srgbClr val="F96167"/>
          </a:solidFill>
          <a:ln/>
        </p:spPr>
      </p:sp>
      <p:sp>
        <p:nvSpPr>
          <p:cNvPr id="18" name="Text 16"/>
          <p:cNvSpPr/>
          <p:nvPr/>
        </p:nvSpPr>
        <p:spPr>
          <a:xfrm>
            <a:off x="822960" y="3566160"/>
            <a:ext cx="3291840" cy="365760"/>
          </a:xfrm>
          <a:prstGeom prst="rect">
            <a:avLst/>
          </a:prstGeom>
          <a:noFill/>
          <a:ln/>
        </p:spPr>
        <p:txBody>
          <a:bodyPr wrap="square" rtlCol="0" anchor="ctr"/>
          <a:lstStyle/>
          <a:p>
            <a:pPr indent="0" marL="0">
              <a:buNone/>
            </a:pPr>
            <a:r>
              <a:rPr lang="en-US" sz="1500" b="1" dirty="0">
                <a:solidFill>
                  <a:srgbClr val="1E2761"/>
                </a:solidFill>
                <a:latin typeface="Calibri" pitchFamily="34" charset="0"/>
                <a:ea typeface="Calibri" pitchFamily="34" charset="-122"/>
                <a:cs typeface="Calibri" pitchFamily="34" charset="-120"/>
              </a:rPr>
              <a:t>Messages</a:t>
            </a:r>
            <a:endParaRPr lang="en-US" sz="1500" dirty="0"/>
          </a:p>
        </p:txBody>
      </p:sp>
      <p:sp>
        <p:nvSpPr>
          <p:cNvPr id="19" name="Text 17"/>
          <p:cNvSpPr/>
          <p:nvPr/>
        </p:nvSpPr>
        <p:spPr>
          <a:xfrm>
            <a:off x="822960" y="3977640"/>
            <a:ext cx="3291840" cy="640080"/>
          </a:xfrm>
          <a:prstGeom prst="rect">
            <a:avLst/>
          </a:prstGeom>
          <a:noFill/>
          <a:ln/>
        </p:spPr>
        <p:txBody>
          <a:bodyPr wrap="square" rtlCol="0" anchor="ctr"/>
          <a:lstStyle/>
          <a:p>
            <a:pPr indent="0" marL="0">
              <a:buNone/>
            </a:pPr>
            <a:r>
              <a:rPr lang="en-US" sz="1200" dirty="0">
                <a:solidFill>
                  <a:srgbClr val="0F172A"/>
                </a:solidFill>
                <a:latin typeface="Calibri" pitchFamily="34" charset="0"/>
                <a:ea typeface="Calibri" pitchFamily="34" charset="-122"/>
                <a:cs typeface="Calibri" pitchFamily="34" charset="-120"/>
              </a:rPr>
              <a:t>Threaded with partners</a:t>
            </a:r>
            <a:endParaRPr lang="en-US" sz="1200" dirty="0"/>
          </a:p>
        </p:txBody>
      </p:sp>
      <p:sp>
        <p:nvSpPr>
          <p:cNvPr id="20" name="Shape 18"/>
          <p:cNvSpPr/>
          <p:nvPr/>
        </p:nvSpPr>
        <p:spPr>
          <a:xfrm>
            <a:off x="4389120" y="3474720"/>
            <a:ext cx="3657600" cy="1234440"/>
          </a:xfrm>
          <a:prstGeom prst="roundRect">
            <a:avLst>
              <a:gd name="adj" fmla="val 5926"/>
            </a:avLst>
          </a:prstGeom>
          <a:solidFill>
            <a:srgbClr val="F5F7FB"/>
          </a:solidFill>
          <a:ln w="12700">
            <a:solidFill>
              <a:srgbClr val="1E2761"/>
            </a:solidFill>
            <a:prstDash val="solid"/>
          </a:ln>
        </p:spPr>
      </p:sp>
      <p:sp>
        <p:nvSpPr>
          <p:cNvPr id="21" name="Shape 19"/>
          <p:cNvSpPr/>
          <p:nvPr/>
        </p:nvSpPr>
        <p:spPr>
          <a:xfrm>
            <a:off x="4389120" y="3474720"/>
            <a:ext cx="109728" cy="1234440"/>
          </a:xfrm>
          <a:prstGeom prst="rect">
            <a:avLst/>
          </a:prstGeom>
          <a:solidFill>
            <a:srgbClr val="F96167"/>
          </a:solidFill>
          <a:ln/>
        </p:spPr>
      </p:sp>
      <p:sp>
        <p:nvSpPr>
          <p:cNvPr id="22" name="Text 20"/>
          <p:cNvSpPr/>
          <p:nvPr/>
        </p:nvSpPr>
        <p:spPr>
          <a:xfrm>
            <a:off x="4663440" y="3566160"/>
            <a:ext cx="3291840" cy="365760"/>
          </a:xfrm>
          <a:prstGeom prst="rect">
            <a:avLst/>
          </a:prstGeom>
          <a:noFill/>
          <a:ln/>
        </p:spPr>
        <p:txBody>
          <a:bodyPr wrap="square" rtlCol="0" anchor="ctr"/>
          <a:lstStyle/>
          <a:p>
            <a:pPr indent="0" marL="0">
              <a:buNone/>
            </a:pPr>
            <a:r>
              <a:rPr lang="en-US" sz="1500" b="1" dirty="0">
                <a:solidFill>
                  <a:srgbClr val="1E2761"/>
                </a:solidFill>
                <a:latin typeface="Calibri" pitchFamily="34" charset="0"/>
                <a:ea typeface="Calibri" pitchFamily="34" charset="-122"/>
                <a:cs typeface="Calibri" pitchFamily="34" charset="-120"/>
              </a:rPr>
              <a:t>Analysis</a:t>
            </a:r>
            <a:endParaRPr lang="en-US" sz="1500" dirty="0"/>
          </a:p>
        </p:txBody>
      </p:sp>
      <p:sp>
        <p:nvSpPr>
          <p:cNvPr id="23" name="Text 21"/>
          <p:cNvSpPr/>
          <p:nvPr/>
        </p:nvSpPr>
        <p:spPr>
          <a:xfrm>
            <a:off x="4663440" y="3977640"/>
            <a:ext cx="3291840" cy="640080"/>
          </a:xfrm>
          <a:prstGeom prst="rect">
            <a:avLst/>
          </a:prstGeom>
          <a:noFill/>
          <a:ln/>
        </p:spPr>
        <p:txBody>
          <a:bodyPr wrap="square" rtlCol="0" anchor="ctr"/>
          <a:lstStyle/>
          <a:p>
            <a:pPr indent="0" marL="0">
              <a:buNone/>
            </a:pPr>
            <a:r>
              <a:rPr lang="en-US" sz="1200" dirty="0">
                <a:solidFill>
                  <a:srgbClr val="0F172A"/>
                </a:solidFill>
                <a:latin typeface="Calibri" pitchFamily="34" charset="0"/>
                <a:ea typeface="Calibri" pitchFamily="34" charset="-122"/>
                <a:cs typeface="Calibri" pitchFamily="34" charset="-120"/>
              </a:rPr>
              <a:t>AI-generated with match audit</a:t>
            </a:r>
            <a:endParaRPr lang="en-US" sz="1200" dirty="0"/>
          </a:p>
        </p:txBody>
      </p:sp>
      <p:sp>
        <p:nvSpPr>
          <p:cNvPr id="24" name="Shape 22"/>
          <p:cNvSpPr/>
          <p:nvPr/>
        </p:nvSpPr>
        <p:spPr>
          <a:xfrm>
            <a:off x="8229600" y="3474720"/>
            <a:ext cx="3657600" cy="1234440"/>
          </a:xfrm>
          <a:prstGeom prst="roundRect">
            <a:avLst>
              <a:gd name="adj" fmla="val 5926"/>
            </a:avLst>
          </a:prstGeom>
          <a:solidFill>
            <a:srgbClr val="F5F7FB"/>
          </a:solidFill>
          <a:ln w="12700">
            <a:solidFill>
              <a:srgbClr val="1E2761"/>
            </a:solidFill>
            <a:prstDash val="solid"/>
          </a:ln>
        </p:spPr>
      </p:sp>
      <p:sp>
        <p:nvSpPr>
          <p:cNvPr id="25" name="Shape 23"/>
          <p:cNvSpPr/>
          <p:nvPr/>
        </p:nvSpPr>
        <p:spPr>
          <a:xfrm>
            <a:off x="8229600" y="3474720"/>
            <a:ext cx="109728" cy="1234440"/>
          </a:xfrm>
          <a:prstGeom prst="rect">
            <a:avLst/>
          </a:prstGeom>
          <a:solidFill>
            <a:srgbClr val="F96167"/>
          </a:solidFill>
          <a:ln/>
        </p:spPr>
      </p:sp>
      <p:sp>
        <p:nvSpPr>
          <p:cNvPr id="26" name="Text 24"/>
          <p:cNvSpPr/>
          <p:nvPr/>
        </p:nvSpPr>
        <p:spPr>
          <a:xfrm>
            <a:off x="8503920" y="3566160"/>
            <a:ext cx="3291840" cy="365760"/>
          </a:xfrm>
          <a:prstGeom prst="rect">
            <a:avLst/>
          </a:prstGeom>
          <a:noFill/>
          <a:ln/>
        </p:spPr>
        <p:txBody>
          <a:bodyPr wrap="square" rtlCol="0" anchor="ctr"/>
          <a:lstStyle/>
          <a:p>
            <a:pPr indent="0" marL="0">
              <a:buNone/>
            </a:pPr>
            <a:r>
              <a:rPr lang="en-US" sz="1500" b="1" dirty="0">
                <a:solidFill>
                  <a:srgbClr val="1E2761"/>
                </a:solidFill>
                <a:latin typeface="Calibri" pitchFamily="34" charset="0"/>
                <a:ea typeface="Calibri" pitchFamily="34" charset="-122"/>
                <a:cs typeface="Calibri" pitchFamily="34" charset="-120"/>
              </a:rPr>
              <a:t>Active ORDERs</a:t>
            </a:r>
            <a:endParaRPr lang="en-US" sz="1500" dirty="0"/>
          </a:p>
        </p:txBody>
      </p:sp>
      <p:sp>
        <p:nvSpPr>
          <p:cNvPr id="27" name="Text 25"/>
          <p:cNvSpPr/>
          <p:nvPr/>
        </p:nvSpPr>
        <p:spPr>
          <a:xfrm>
            <a:off x="8503920" y="3977640"/>
            <a:ext cx="3291840" cy="640080"/>
          </a:xfrm>
          <a:prstGeom prst="rect">
            <a:avLst/>
          </a:prstGeom>
          <a:noFill/>
          <a:ln/>
        </p:spPr>
        <p:txBody>
          <a:bodyPr wrap="square" rtlCol="0" anchor="ctr"/>
          <a:lstStyle/>
          <a:p>
            <a:pPr indent="0" marL="0">
              <a:buNone/>
            </a:pPr>
            <a:r>
              <a:rPr lang="en-US" sz="1200" dirty="0">
                <a:solidFill>
                  <a:srgbClr val="0F172A"/>
                </a:solidFill>
                <a:latin typeface="Calibri" pitchFamily="34" charset="0"/>
                <a:ea typeface="Calibri" pitchFamily="34" charset="-122"/>
                <a:cs typeface="Calibri" pitchFamily="34" charset="-120"/>
              </a:rPr>
              <a:t>What's currently authorized on this case</a:t>
            </a:r>
            <a:endParaRPr lang="en-US" sz="1200" dirty="0"/>
          </a:p>
        </p:txBody>
      </p:sp>
      <p:sp>
        <p:nvSpPr>
          <p:cNvPr id="28" name="Shape 26"/>
          <p:cNvSpPr/>
          <p:nvPr/>
        </p:nvSpPr>
        <p:spPr>
          <a:xfrm>
            <a:off x="548640" y="4846320"/>
            <a:ext cx="3657600" cy="1234440"/>
          </a:xfrm>
          <a:prstGeom prst="roundRect">
            <a:avLst>
              <a:gd name="adj" fmla="val 5926"/>
            </a:avLst>
          </a:prstGeom>
          <a:solidFill>
            <a:srgbClr val="F5F7FB"/>
          </a:solidFill>
          <a:ln w="12700">
            <a:solidFill>
              <a:srgbClr val="1E2761"/>
            </a:solidFill>
            <a:prstDash val="solid"/>
          </a:ln>
        </p:spPr>
      </p:sp>
      <p:sp>
        <p:nvSpPr>
          <p:cNvPr id="29" name="Shape 27"/>
          <p:cNvSpPr/>
          <p:nvPr/>
        </p:nvSpPr>
        <p:spPr>
          <a:xfrm>
            <a:off x="548640" y="4846320"/>
            <a:ext cx="109728" cy="1234440"/>
          </a:xfrm>
          <a:prstGeom prst="rect">
            <a:avLst/>
          </a:prstGeom>
          <a:solidFill>
            <a:srgbClr val="F96167"/>
          </a:solidFill>
          <a:ln/>
        </p:spPr>
      </p:sp>
      <p:sp>
        <p:nvSpPr>
          <p:cNvPr id="30" name="Text 28"/>
          <p:cNvSpPr/>
          <p:nvPr/>
        </p:nvSpPr>
        <p:spPr>
          <a:xfrm>
            <a:off x="822960" y="4937760"/>
            <a:ext cx="3291840" cy="365760"/>
          </a:xfrm>
          <a:prstGeom prst="rect">
            <a:avLst/>
          </a:prstGeom>
          <a:noFill/>
          <a:ln/>
        </p:spPr>
        <p:txBody>
          <a:bodyPr wrap="square" rtlCol="0" anchor="ctr"/>
          <a:lstStyle/>
          <a:p>
            <a:pPr indent="0" marL="0">
              <a:buNone/>
            </a:pPr>
            <a:r>
              <a:rPr lang="en-US" sz="1500" b="1" dirty="0">
                <a:solidFill>
                  <a:srgbClr val="1E2761"/>
                </a:solidFill>
                <a:latin typeface="Calibri" pitchFamily="34" charset="0"/>
                <a:ea typeface="Calibri" pitchFamily="34" charset="-122"/>
                <a:cs typeface="Calibri" pitchFamily="34" charset="-120"/>
              </a:rPr>
              <a:t>Compliance alerts</a:t>
            </a:r>
            <a:endParaRPr lang="en-US" sz="1500" dirty="0"/>
          </a:p>
        </p:txBody>
      </p:sp>
      <p:sp>
        <p:nvSpPr>
          <p:cNvPr id="31" name="Text 29"/>
          <p:cNvSpPr/>
          <p:nvPr/>
        </p:nvSpPr>
        <p:spPr>
          <a:xfrm>
            <a:off x="822960" y="5349240"/>
            <a:ext cx="3291840" cy="640080"/>
          </a:xfrm>
          <a:prstGeom prst="rect">
            <a:avLst/>
          </a:prstGeom>
          <a:noFill/>
          <a:ln/>
        </p:spPr>
        <p:txBody>
          <a:bodyPr wrap="square" rtlCol="0" anchor="ctr"/>
          <a:lstStyle/>
          <a:p>
            <a:pPr indent="0" marL="0">
              <a:buNone/>
            </a:pPr>
            <a:r>
              <a:rPr lang="en-US" sz="1200" dirty="0">
                <a:solidFill>
                  <a:srgbClr val="0F172A"/>
                </a:solidFill>
                <a:latin typeface="Calibri" pitchFamily="34" charset="0"/>
                <a:ea typeface="Calibri" pitchFamily="34" charset="-122"/>
                <a:cs typeface="Calibri" pitchFamily="34" charset="-120"/>
              </a:rPr>
              <a:t>Missing docs, expiring auths</a:t>
            </a:r>
            <a:endParaRPr lang="en-US" sz="1200" dirty="0"/>
          </a:p>
        </p:txBody>
      </p:sp>
      <p:sp>
        <p:nvSpPr>
          <p:cNvPr id="32" name="Shape 30"/>
          <p:cNvSpPr/>
          <p:nvPr/>
        </p:nvSpPr>
        <p:spPr>
          <a:xfrm>
            <a:off x="4389120" y="4846320"/>
            <a:ext cx="3657600" cy="1234440"/>
          </a:xfrm>
          <a:prstGeom prst="roundRect">
            <a:avLst>
              <a:gd name="adj" fmla="val 5926"/>
            </a:avLst>
          </a:prstGeom>
          <a:solidFill>
            <a:srgbClr val="F5F7FB"/>
          </a:solidFill>
          <a:ln w="12700">
            <a:solidFill>
              <a:srgbClr val="1E2761"/>
            </a:solidFill>
            <a:prstDash val="solid"/>
          </a:ln>
        </p:spPr>
      </p:sp>
      <p:sp>
        <p:nvSpPr>
          <p:cNvPr id="33" name="Shape 31"/>
          <p:cNvSpPr/>
          <p:nvPr/>
        </p:nvSpPr>
        <p:spPr>
          <a:xfrm>
            <a:off x="4389120" y="4846320"/>
            <a:ext cx="109728" cy="1234440"/>
          </a:xfrm>
          <a:prstGeom prst="rect">
            <a:avLst/>
          </a:prstGeom>
          <a:solidFill>
            <a:srgbClr val="F96167"/>
          </a:solidFill>
          <a:ln/>
        </p:spPr>
      </p:sp>
      <p:sp>
        <p:nvSpPr>
          <p:cNvPr id="34" name="Text 32"/>
          <p:cNvSpPr/>
          <p:nvPr/>
        </p:nvSpPr>
        <p:spPr>
          <a:xfrm>
            <a:off x="4663440" y="4937760"/>
            <a:ext cx="3291840" cy="365760"/>
          </a:xfrm>
          <a:prstGeom prst="rect">
            <a:avLst/>
          </a:prstGeom>
          <a:noFill/>
          <a:ln/>
        </p:spPr>
        <p:txBody>
          <a:bodyPr wrap="square" rtlCol="0" anchor="ctr"/>
          <a:lstStyle/>
          <a:p>
            <a:pPr indent="0" marL="0">
              <a:buNone/>
            </a:pPr>
            <a:r>
              <a:rPr lang="en-US" sz="1500" b="1" dirty="0">
                <a:solidFill>
                  <a:srgbClr val="1E2761"/>
                </a:solidFill>
                <a:latin typeface="Calibri" pitchFamily="34" charset="0"/>
                <a:ea typeface="Calibri" pitchFamily="34" charset="-122"/>
                <a:cs typeface="Calibri" pitchFamily="34" charset="-120"/>
              </a:rPr>
              <a:t>Billing</a:t>
            </a:r>
            <a:endParaRPr lang="en-US" sz="1500" dirty="0"/>
          </a:p>
        </p:txBody>
      </p:sp>
      <p:sp>
        <p:nvSpPr>
          <p:cNvPr id="35" name="Text 33"/>
          <p:cNvSpPr/>
          <p:nvPr/>
        </p:nvSpPr>
        <p:spPr>
          <a:xfrm>
            <a:off x="4663440" y="5349240"/>
            <a:ext cx="3291840" cy="640080"/>
          </a:xfrm>
          <a:prstGeom prst="rect">
            <a:avLst/>
          </a:prstGeom>
          <a:noFill/>
          <a:ln/>
        </p:spPr>
        <p:txBody>
          <a:bodyPr wrap="square" rtlCol="0" anchor="ctr"/>
          <a:lstStyle/>
          <a:p>
            <a:pPr indent="0" marL="0">
              <a:buNone/>
            </a:pPr>
            <a:r>
              <a:rPr lang="en-US" sz="1200" dirty="0">
                <a:solidFill>
                  <a:srgbClr val="0F172A"/>
                </a:solidFill>
                <a:latin typeface="Calibri" pitchFamily="34" charset="0"/>
                <a:ea typeface="Calibri" pitchFamily="34" charset="-122"/>
                <a:cs typeface="Calibri" pitchFamily="34" charset="-120"/>
              </a:rPr>
              <a:t>Time entries roll into invoices</a:t>
            </a:r>
            <a:endParaRPr lang="en-US" sz="1200" dirty="0"/>
          </a:p>
        </p:txBody>
      </p:sp>
      <p:sp>
        <p:nvSpPr>
          <p:cNvPr id="36" name="Shape 34"/>
          <p:cNvSpPr/>
          <p:nvPr/>
        </p:nvSpPr>
        <p:spPr>
          <a:xfrm>
            <a:off x="8229600" y="4846320"/>
            <a:ext cx="3657600" cy="1234440"/>
          </a:xfrm>
          <a:prstGeom prst="roundRect">
            <a:avLst>
              <a:gd name="adj" fmla="val 5926"/>
            </a:avLst>
          </a:prstGeom>
          <a:solidFill>
            <a:srgbClr val="F5F7FB"/>
          </a:solidFill>
          <a:ln w="12700">
            <a:solidFill>
              <a:srgbClr val="1E2761"/>
            </a:solidFill>
            <a:prstDash val="solid"/>
          </a:ln>
        </p:spPr>
      </p:sp>
      <p:sp>
        <p:nvSpPr>
          <p:cNvPr id="37" name="Shape 35"/>
          <p:cNvSpPr/>
          <p:nvPr/>
        </p:nvSpPr>
        <p:spPr>
          <a:xfrm>
            <a:off x="8229600" y="4846320"/>
            <a:ext cx="109728" cy="1234440"/>
          </a:xfrm>
          <a:prstGeom prst="rect">
            <a:avLst/>
          </a:prstGeom>
          <a:solidFill>
            <a:srgbClr val="F96167"/>
          </a:solidFill>
          <a:ln/>
        </p:spPr>
      </p:sp>
      <p:sp>
        <p:nvSpPr>
          <p:cNvPr id="38" name="Text 36"/>
          <p:cNvSpPr/>
          <p:nvPr/>
        </p:nvSpPr>
        <p:spPr>
          <a:xfrm>
            <a:off x="8503920" y="4937760"/>
            <a:ext cx="3291840" cy="365760"/>
          </a:xfrm>
          <a:prstGeom prst="rect">
            <a:avLst/>
          </a:prstGeom>
          <a:noFill/>
          <a:ln/>
        </p:spPr>
        <p:txBody>
          <a:bodyPr wrap="square" rtlCol="0" anchor="ctr"/>
          <a:lstStyle/>
          <a:p>
            <a:pPr indent="0" marL="0">
              <a:buNone/>
            </a:pPr>
            <a:r>
              <a:rPr lang="en-US" sz="1500" b="1" dirty="0">
                <a:solidFill>
                  <a:srgbClr val="1E2761"/>
                </a:solidFill>
                <a:latin typeface="Calibri" pitchFamily="34" charset="0"/>
                <a:ea typeface="Calibri" pitchFamily="34" charset="-122"/>
                <a:cs typeface="Calibri" pitchFamily="34" charset="-120"/>
              </a:rPr>
              <a:t>Cosignatures</a:t>
            </a:r>
            <a:endParaRPr lang="en-US" sz="1500" dirty="0"/>
          </a:p>
        </p:txBody>
      </p:sp>
      <p:sp>
        <p:nvSpPr>
          <p:cNvPr id="39" name="Text 37"/>
          <p:cNvSpPr/>
          <p:nvPr/>
        </p:nvSpPr>
        <p:spPr>
          <a:xfrm>
            <a:off x="8503920" y="5349240"/>
            <a:ext cx="3291840" cy="640080"/>
          </a:xfrm>
          <a:prstGeom prst="rect">
            <a:avLst/>
          </a:prstGeom>
          <a:noFill/>
          <a:ln/>
        </p:spPr>
        <p:txBody>
          <a:bodyPr wrap="square" rtlCol="0" anchor="ctr"/>
          <a:lstStyle/>
          <a:p>
            <a:pPr indent="0" marL="0">
              <a:buNone/>
            </a:pPr>
            <a:r>
              <a:rPr lang="en-US" sz="1200" dirty="0">
                <a:solidFill>
                  <a:srgbClr val="0F172A"/>
                </a:solidFill>
                <a:latin typeface="Calibri" pitchFamily="34" charset="0"/>
                <a:ea typeface="Calibri" pitchFamily="34" charset="-122"/>
                <a:cs typeface="Calibri" pitchFamily="34" charset="-120"/>
              </a:rPr>
              <a:t>Sole Member / ED signatures live here</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E2761"/>
        </a:solidFill>
      </p:bgPr>
    </p:bg>
    <p:spTree>
      <p:nvGrpSpPr>
        <p:cNvPr id="1" name=""/>
        <p:cNvGrpSpPr/>
        <p:nvPr/>
      </p:nvGrpSpPr>
      <p:grpSpPr>
        <a:xfrm>
          <a:off x="0" y="0"/>
          <a:ext cx="0" cy="0"/>
          <a:chOff x="0" y="0"/>
          <a:chExt cx="0" cy="0"/>
        </a:xfrm>
      </p:grpSpPr>
      <p:sp>
        <p:nvSpPr>
          <p:cNvPr id="2" name="Shape 0"/>
          <p:cNvSpPr/>
          <p:nvPr/>
        </p:nvSpPr>
        <p:spPr>
          <a:xfrm>
            <a:off x="548640" y="2880360"/>
            <a:ext cx="548640" cy="54864"/>
          </a:xfrm>
          <a:prstGeom prst="rect">
            <a:avLst/>
          </a:prstGeom>
          <a:solidFill>
            <a:srgbClr val="F96167"/>
          </a:solidFill>
          <a:ln/>
        </p:spPr>
      </p:sp>
      <p:sp>
        <p:nvSpPr>
          <p:cNvPr id="3" name="Text 1"/>
          <p:cNvSpPr/>
          <p:nvPr/>
        </p:nvSpPr>
        <p:spPr>
          <a:xfrm>
            <a:off x="548640" y="2468880"/>
            <a:ext cx="10972800" cy="274320"/>
          </a:xfrm>
          <a:prstGeom prst="rect">
            <a:avLst/>
          </a:prstGeom>
          <a:noFill/>
          <a:ln/>
        </p:spPr>
        <p:txBody>
          <a:bodyPr wrap="square" rtlCol="0" anchor="ctr"/>
          <a:lstStyle/>
          <a:p>
            <a:pPr indent="0" marL="0">
              <a:buNone/>
            </a:pPr>
            <a:r>
              <a:rPr lang="en-US" sz="1200" b="1" spc="300" kern="0" dirty="0">
                <a:solidFill>
                  <a:srgbClr val="F96167"/>
                </a:solidFill>
                <a:latin typeface="Calibri" pitchFamily="34" charset="0"/>
                <a:ea typeface="Calibri" pitchFamily="34" charset="-122"/>
                <a:cs typeface="Calibri" pitchFamily="34" charset="-120"/>
              </a:rPr>
              <a:t>SECTION 04</a:t>
            </a:r>
            <a:endParaRPr lang="en-US" sz="1200" dirty="0"/>
          </a:p>
        </p:txBody>
      </p:sp>
      <p:sp>
        <p:nvSpPr>
          <p:cNvPr id="4" name="Text 2"/>
          <p:cNvSpPr/>
          <p:nvPr/>
        </p:nvSpPr>
        <p:spPr>
          <a:xfrm>
            <a:off x="548640" y="3017520"/>
            <a:ext cx="10972800" cy="914400"/>
          </a:xfrm>
          <a:prstGeom prst="rect">
            <a:avLst/>
          </a:prstGeom>
          <a:noFill/>
          <a:ln/>
        </p:spPr>
        <p:txBody>
          <a:bodyPr wrap="square" rtlCol="0" anchor="ctr"/>
          <a:lstStyle/>
          <a:p>
            <a:pPr indent="0" marL="0">
              <a:buNone/>
            </a:pPr>
            <a:r>
              <a:rPr lang="en-US" sz="4400" b="1" dirty="0">
                <a:solidFill>
                  <a:srgbClr val="FFFFFF"/>
                </a:solidFill>
                <a:latin typeface="Georgia" pitchFamily="34" charset="0"/>
                <a:ea typeface="Georgia" pitchFamily="34" charset="-122"/>
                <a:cs typeface="Georgia" pitchFamily="34" charset="-120"/>
              </a:rPr>
              <a:t>Regional &amp; role-based access</a:t>
            </a:r>
            <a:endParaRPr lang="en-US" sz="4400" dirty="0"/>
          </a:p>
        </p:txBody>
      </p:sp>
      <p:sp>
        <p:nvSpPr>
          <p:cNvPr id="5" name="Text 3"/>
          <p:cNvSpPr/>
          <p:nvPr/>
        </p:nvSpPr>
        <p:spPr>
          <a:xfrm>
            <a:off x="548640" y="4114800"/>
            <a:ext cx="10058400" cy="731520"/>
          </a:xfrm>
          <a:prstGeom prst="rect">
            <a:avLst/>
          </a:prstGeom>
          <a:noFill/>
          <a:ln/>
        </p:spPr>
        <p:txBody>
          <a:bodyPr wrap="square" rtlCol="0" anchor="ctr"/>
          <a:lstStyle/>
          <a:p>
            <a:pPr indent="0" marL="0">
              <a:buNone/>
            </a:pPr>
            <a:r>
              <a:rPr lang="en-US" sz="1800" i="1" dirty="0">
                <a:solidFill>
                  <a:srgbClr val="CADCFC"/>
                </a:solidFill>
                <a:latin typeface="Calibri" pitchFamily="34" charset="0"/>
                <a:ea typeface="Calibri" pitchFamily="34" charset="-122"/>
                <a:cs typeface="Calibri" pitchFamily="34" charset="-120"/>
              </a:rPr>
              <a:t>Region officers own their region. Everyone else needs an ORDER to look in.</a:t>
            </a:r>
            <a:endParaRPr lang="en-US" sz="1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457200"/>
            <a:ext cx="10972800" cy="274320"/>
          </a:xfrm>
          <a:prstGeom prst="rect">
            <a:avLst/>
          </a:prstGeom>
          <a:noFill/>
          <a:ln/>
        </p:spPr>
        <p:txBody>
          <a:bodyPr wrap="square" rtlCol="0" anchor="ctr"/>
          <a:lstStyle/>
          <a:p>
            <a:pPr indent="0" marL="0">
              <a:buNone/>
            </a:pPr>
            <a:r>
              <a:rPr lang="en-US" sz="1200" b="1" spc="300" kern="0" dirty="0">
                <a:solidFill>
                  <a:srgbClr val="F96167"/>
                </a:solidFill>
                <a:latin typeface="Calibri" pitchFamily="34" charset="0"/>
                <a:ea typeface="Calibri" pitchFamily="34" charset="-122"/>
                <a:cs typeface="Calibri" pitchFamily="34" charset="-120"/>
              </a:rPr>
              <a:t>04 · ACCESS CONTROL</a:t>
            </a:r>
            <a:endParaRPr lang="en-US" sz="1200" dirty="0"/>
          </a:p>
        </p:txBody>
      </p:sp>
      <p:sp>
        <p:nvSpPr>
          <p:cNvPr id="3" name="Text 1"/>
          <p:cNvSpPr/>
          <p:nvPr/>
        </p:nvSpPr>
        <p:spPr>
          <a:xfrm>
            <a:off x="548640" y="731520"/>
            <a:ext cx="10972800" cy="822960"/>
          </a:xfrm>
          <a:prstGeom prst="rect">
            <a:avLst/>
          </a:prstGeom>
          <a:noFill/>
          <a:ln/>
        </p:spPr>
        <p:txBody>
          <a:bodyPr wrap="square" rtlCol="0" anchor="ctr"/>
          <a:lstStyle/>
          <a:p>
            <a:pPr indent="0" marL="0">
              <a:buNone/>
            </a:pPr>
            <a:r>
              <a:rPr lang="en-US" sz="3400" b="1" dirty="0">
                <a:solidFill>
                  <a:srgbClr val="1E2761"/>
                </a:solidFill>
                <a:latin typeface="Georgia" pitchFamily="34" charset="0"/>
                <a:ea typeface="Georgia" pitchFamily="34" charset="-122"/>
                <a:cs typeface="Georgia" pitchFamily="34" charset="-120"/>
              </a:rPr>
              <a:t>How region gating works</a:t>
            </a:r>
            <a:endParaRPr lang="en-US" sz="3400" dirty="0"/>
          </a:p>
        </p:txBody>
      </p:sp>
      <p:sp>
        <p:nvSpPr>
          <p:cNvPr id="4" name="Text 2"/>
          <p:cNvSpPr/>
          <p:nvPr/>
        </p:nvSpPr>
        <p:spPr>
          <a:xfrm>
            <a:off x="548640" y="1920240"/>
            <a:ext cx="10972800" cy="457200"/>
          </a:xfrm>
          <a:prstGeom prst="rect">
            <a:avLst/>
          </a:prstGeom>
          <a:noFill/>
          <a:ln/>
        </p:spPr>
        <p:txBody>
          <a:bodyPr wrap="square" rtlCol="0" anchor="ctr"/>
          <a:lstStyle/>
          <a:p>
            <a:pPr indent="0" marL="0">
              <a:buNone/>
            </a:pPr>
            <a:r>
              <a:rPr lang="en-US" sz="1400" dirty="0">
                <a:solidFill>
                  <a:srgbClr val="6B7280"/>
                </a:solidFill>
                <a:latin typeface="Calibri" pitchFamily="34" charset="0"/>
                <a:ea typeface="Calibri" pitchFamily="34" charset="-122"/>
                <a:cs typeface="Calibri" pitchFamily="34" charset="-120"/>
              </a:rPr>
              <a:t>case_view_authorizations is the single source of truth: user_id OR partner_company_id, scoped and expiring.</a:t>
            </a:r>
            <a:endParaRPr lang="en-US" sz="1400" dirty="0"/>
          </a:p>
        </p:txBody>
      </p:sp>
      <p:sp>
        <p:nvSpPr>
          <p:cNvPr id="5" name="Shape 3"/>
          <p:cNvSpPr/>
          <p:nvPr/>
        </p:nvSpPr>
        <p:spPr>
          <a:xfrm>
            <a:off x="548640" y="2468880"/>
            <a:ext cx="11064240" cy="868680"/>
          </a:xfrm>
          <a:prstGeom prst="roundRect">
            <a:avLst>
              <a:gd name="adj" fmla="val 5263"/>
            </a:avLst>
          </a:prstGeom>
          <a:solidFill>
            <a:srgbClr val="F5F7FB"/>
          </a:solidFill>
          <a:ln w="12700">
            <a:solidFill>
              <a:srgbClr val="1E2761"/>
            </a:solidFill>
            <a:prstDash val="solid"/>
          </a:ln>
        </p:spPr>
      </p:sp>
      <p:sp>
        <p:nvSpPr>
          <p:cNvPr id="6" name="Text 4"/>
          <p:cNvSpPr/>
          <p:nvPr/>
        </p:nvSpPr>
        <p:spPr>
          <a:xfrm>
            <a:off x="777240" y="2560320"/>
            <a:ext cx="3657600" cy="685800"/>
          </a:xfrm>
          <a:prstGeom prst="rect">
            <a:avLst/>
          </a:prstGeom>
          <a:noFill/>
          <a:ln/>
        </p:spPr>
        <p:txBody>
          <a:bodyPr wrap="square" rtlCol="0" anchor="ctr"/>
          <a:lstStyle/>
          <a:p>
            <a:pPr indent="0" marL="0">
              <a:buNone/>
            </a:pPr>
            <a:r>
              <a:rPr lang="en-US" sz="1500" b="1" dirty="0">
                <a:solidFill>
                  <a:srgbClr val="1E2761"/>
                </a:solidFill>
                <a:latin typeface="Calibri" pitchFamily="34" charset="0"/>
                <a:ea typeface="Calibri" pitchFamily="34" charset="-122"/>
                <a:cs typeface="Calibri" pitchFamily="34" charset="-120"/>
              </a:rPr>
              <a:t>Layer 1 — Role</a:t>
            </a:r>
            <a:endParaRPr lang="en-US" sz="1500" dirty="0"/>
          </a:p>
        </p:txBody>
      </p:sp>
      <p:sp>
        <p:nvSpPr>
          <p:cNvPr id="7" name="Text 5"/>
          <p:cNvSpPr/>
          <p:nvPr/>
        </p:nvSpPr>
        <p:spPr>
          <a:xfrm>
            <a:off x="4572000" y="2560320"/>
            <a:ext cx="6858000" cy="685800"/>
          </a:xfrm>
          <a:prstGeom prst="rect">
            <a:avLst/>
          </a:prstGeom>
          <a:noFill/>
          <a:ln/>
        </p:spPr>
        <p:txBody>
          <a:bodyPr wrap="square" rtlCol="0" anchor="ctr"/>
          <a:lstStyle/>
          <a:p>
            <a:pPr indent="0" marL="0">
              <a:buNone/>
            </a:pPr>
            <a:r>
              <a:rPr lang="en-US" sz="1200" dirty="0">
                <a:solidFill>
                  <a:srgbClr val="0F172A"/>
                </a:solidFill>
                <a:latin typeface="Calibri" pitchFamily="34" charset="0"/>
                <a:ea typeface="Calibri" pitchFamily="34" charset="-122"/>
                <a:cs typeface="Calibri" pitchFamily="34" charset="-120"/>
              </a:rPr>
              <a:t>user_roles: does the caller hold the role at all?</a:t>
            </a:r>
            <a:endParaRPr lang="en-US" sz="1200" dirty="0"/>
          </a:p>
        </p:txBody>
      </p:sp>
      <p:sp>
        <p:nvSpPr>
          <p:cNvPr id="8" name="Shape 6"/>
          <p:cNvSpPr/>
          <p:nvPr/>
        </p:nvSpPr>
        <p:spPr>
          <a:xfrm>
            <a:off x="548640" y="3429000"/>
            <a:ext cx="11064240" cy="868680"/>
          </a:xfrm>
          <a:prstGeom prst="roundRect">
            <a:avLst>
              <a:gd name="adj" fmla="val 5263"/>
            </a:avLst>
          </a:prstGeom>
          <a:solidFill>
            <a:srgbClr val="F5F7FB"/>
          </a:solidFill>
          <a:ln w="12700">
            <a:solidFill>
              <a:srgbClr val="1E2761"/>
            </a:solidFill>
            <a:prstDash val="solid"/>
          </a:ln>
        </p:spPr>
      </p:sp>
      <p:sp>
        <p:nvSpPr>
          <p:cNvPr id="9" name="Text 7"/>
          <p:cNvSpPr/>
          <p:nvPr/>
        </p:nvSpPr>
        <p:spPr>
          <a:xfrm>
            <a:off x="777240" y="3520440"/>
            <a:ext cx="3657600" cy="685800"/>
          </a:xfrm>
          <a:prstGeom prst="rect">
            <a:avLst/>
          </a:prstGeom>
          <a:noFill/>
          <a:ln/>
        </p:spPr>
        <p:txBody>
          <a:bodyPr wrap="square" rtlCol="0" anchor="ctr"/>
          <a:lstStyle/>
          <a:p>
            <a:pPr indent="0" marL="0">
              <a:buNone/>
            </a:pPr>
            <a:r>
              <a:rPr lang="en-US" sz="1500" b="1" dirty="0">
                <a:solidFill>
                  <a:srgbClr val="1E2761"/>
                </a:solidFill>
                <a:latin typeface="Calibri" pitchFamily="34" charset="0"/>
                <a:ea typeface="Calibri" pitchFamily="34" charset="-122"/>
                <a:cs typeface="Calibri" pitchFamily="34" charset="-120"/>
              </a:rPr>
              <a:t>Layer 2 — Region</a:t>
            </a:r>
            <a:endParaRPr lang="en-US" sz="1500" dirty="0"/>
          </a:p>
        </p:txBody>
      </p:sp>
      <p:sp>
        <p:nvSpPr>
          <p:cNvPr id="10" name="Text 8"/>
          <p:cNvSpPr/>
          <p:nvPr/>
        </p:nvSpPr>
        <p:spPr>
          <a:xfrm>
            <a:off x="4572000" y="3520440"/>
            <a:ext cx="6858000" cy="685800"/>
          </a:xfrm>
          <a:prstGeom prst="rect">
            <a:avLst/>
          </a:prstGeom>
          <a:noFill/>
          <a:ln/>
        </p:spPr>
        <p:txBody>
          <a:bodyPr wrap="square" rtlCol="0" anchor="ctr"/>
          <a:lstStyle/>
          <a:p>
            <a:pPr indent="0" marL="0">
              <a:buNone/>
            </a:pPr>
            <a:r>
              <a:rPr lang="en-US" sz="1200" dirty="0">
                <a:solidFill>
                  <a:srgbClr val="0F172A"/>
                </a:solidFill>
                <a:latin typeface="Calibri" pitchFamily="34" charset="0"/>
                <a:ea typeface="Calibri" pitchFamily="34" charset="-122"/>
                <a:cs typeface="Calibri" pitchFamily="34" charset="-120"/>
              </a:rPr>
              <a:t>staff_region_covers_case_history: does the caller cover this case's region right now?</a:t>
            </a:r>
            <a:endParaRPr lang="en-US" sz="1200" dirty="0"/>
          </a:p>
        </p:txBody>
      </p:sp>
      <p:sp>
        <p:nvSpPr>
          <p:cNvPr id="11" name="Shape 9"/>
          <p:cNvSpPr/>
          <p:nvPr/>
        </p:nvSpPr>
        <p:spPr>
          <a:xfrm>
            <a:off x="548640" y="4389120"/>
            <a:ext cx="11064240" cy="868680"/>
          </a:xfrm>
          <a:prstGeom prst="roundRect">
            <a:avLst>
              <a:gd name="adj" fmla="val 5263"/>
            </a:avLst>
          </a:prstGeom>
          <a:solidFill>
            <a:srgbClr val="F5F7FB"/>
          </a:solidFill>
          <a:ln w="12700">
            <a:solidFill>
              <a:srgbClr val="1E2761"/>
            </a:solidFill>
            <a:prstDash val="solid"/>
          </a:ln>
        </p:spPr>
      </p:sp>
      <p:sp>
        <p:nvSpPr>
          <p:cNvPr id="12" name="Text 10"/>
          <p:cNvSpPr/>
          <p:nvPr/>
        </p:nvSpPr>
        <p:spPr>
          <a:xfrm>
            <a:off x="777240" y="4480560"/>
            <a:ext cx="3657600" cy="685800"/>
          </a:xfrm>
          <a:prstGeom prst="rect">
            <a:avLst/>
          </a:prstGeom>
          <a:noFill/>
          <a:ln/>
        </p:spPr>
        <p:txBody>
          <a:bodyPr wrap="square" rtlCol="0" anchor="ctr"/>
          <a:lstStyle/>
          <a:p>
            <a:pPr indent="0" marL="0">
              <a:buNone/>
            </a:pPr>
            <a:r>
              <a:rPr lang="en-US" sz="1500" b="1" dirty="0">
                <a:solidFill>
                  <a:srgbClr val="1E2761"/>
                </a:solidFill>
                <a:latin typeface="Calibri" pitchFamily="34" charset="0"/>
                <a:ea typeface="Calibri" pitchFamily="34" charset="-122"/>
                <a:cs typeface="Calibri" pitchFamily="34" charset="-120"/>
              </a:rPr>
              <a:t>Layer 3 — ORDER</a:t>
            </a:r>
            <a:endParaRPr lang="en-US" sz="1500" dirty="0"/>
          </a:p>
        </p:txBody>
      </p:sp>
      <p:sp>
        <p:nvSpPr>
          <p:cNvPr id="13" name="Text 11"/>
          <p:cNvSpPr/>
          <p:nvPr/>
        </p:nvSpPr>
        <p:spPr>
          <a:xfrm>
            <a:off x="4572000" y="4480560"/>
            <a:ext cx="6858000" cy="685800"/>
          </a:xfrm>
          <a:prstGeom prst="rect">
            <a:avLst/>
          </a:prstGeom>
          <a:noFill/>
          <a:ln/>
        </p:spPr>
        <p:txBody>
          <a:bodyPr wrap="square" rtlCol="0" anchor="ctr"/>
          <a:lstStyle/>
          <a:p>
            <a:pPr indent="0" marL="0">
              <a:buNone/>
            </a:pPr>
            <a:r>
              <a:rPr lang="en-US" sz="1200" dirty="0">
                <a:solidFill>
                  <a:srgbClr val="0F172A"/>
                </a:solidFill>
                <a:latin typeface="Calibri" pitchFamily="34" charset="0"/>
                <a:ea typeface="Calibri" pitchFamily="34" charset="-122"/>
                <a:cs typeface="Calibri" pitchFamily="34" charset="-120"/>
              </a:rPr>
              <a:t>case_view_authorizations: is there a live grant for this case?</a:t>
            </a:r>
            <a:endParaRPr lang="en-US" sz="1200" dirty="0"/>
          </a:p>
        </p:txBody>
      </p:sp>
      <p:sp>
        <p:nvSpPr>
          <p:cNvPr id="14" name="Shape 12"/>
          <p:cNvSpPr/>
          <p:nvPr/>
        </p:nvSpPr>
        <p:spPr>
          <a:xfrm>
            <a:off x="548640" y="5349240"/>
            <a:ext cx="11064240" cy="868680"/>
          </a:xfrm>
          <a:prstGeom prst="roundRect">
            <a:avLst>
              <a:gd name="adj" fmla="val 5263"/>
            </a:avLst>
          </a:prstGeom>
          <a:solidFill>
            <a:srgbClr val="F96167"/>
          </a:solidFill>
          <a:ln w="12700">
            <a:solidFill>
              <a:srgbClr val="1E2761"/>
            </a:solidFill>
            <a:prstDash val="solid"/>
          </a:ln>
        </p:spPr>
      </p:sp>
      <p:sp>
        <p:nvSpPr>
          <p:cNvPr id="15" name="Text 13"/>
          <p:cNvSpPr/>
          <p:nvPr/>
        </p:nvSpPr>
        <p:spPr>
          <a:xfrm>
            <a:off x="777240" y="5440680"/>
            <a:ext cx="3657600" cy="685800"/>
          </a:xfrm>
          <a:prstGeom prst="rect">
            <a:avLst/>
          </a:prstGeom>
          <a:noFill/>
          <a:ln/>
        </p:spPr>
        <p:txBody>
          <a:bodyPr wrap="square" rtlCol="0" anchor="ctr"/>
          <a:lstStyle/>
          <a:p>
            <a:pPr indent="0" marL="0">
              <a:buNone/>
            </a:pPr>
            <a:r>
              <a:rPr lang="en-US" sz="1500" b="1" dirty="0">
                <a:solidFill>
                  <a:srgbClr val="FFFFFF"/>
                </a:solidFill>
                <a:latin typeface="Calibri" pitchFamily="34" charset="0"/>
                <a:ea typeface="Calibri" pitchFamily="34" charset="-122"/>
                <a:cs typeface="Calibri" pitchFamily="34" charset="-120"/>
              </a:rPr>
              <a:t>Layer 4 — Scope</a:t>
            </a:r>
            <a:endParaRPr lang="en-US" sz="1500" dirty="0"/>
          </a:p>
        </p:txBody>
      </p:sp>
      <p:sp>
        <p:nvSpPr>
          <p:cNvPr id="16" name="Text 14"/>
          <p:cNvSpPr/>
          <p:nvPr/>
        </p:nvSpPr>
        <p:spPr>
          <a:xfrm>
            <a:off x="4572000" y="5440680"/>
            <a:ext cx="6858000" cy="685800"/>
          </a:xfrm>
          <a:prstGeom prst="rect">
            <a:avLst/>
          </a:prstGeom>
          <a:noFill/>
          <a:ln/>
        </p:spPr>
        <p:txBody>
          <a:bodyPr wrap="square" rtlCol="0" anchor="ctr"/>
          <a:lstStyle/>
          <a:p>
            <a:pPr indent="0" marL="0">
              <a:buNone/>
            </a:pPr>
            <a:r>
              <a:rPr lang="en-US" sz="1200" dirty="0">
                <a:solidFill>
                  <a:srgbClr val="FFFFFF"/>
                </a:solidFill>
                <a:latin typeface="Calibri" pitchFamily="34" charset="0"/>
                <a:ea typeface="Calibri" pitchFamily="34" charset="-122"/>
                <a:cs typeface="Calibri" pitchFamily="34" charset="-120"/>
              </a:rPr>
              <a:t>Which fields/documents does this ORDER permit?</a:t>
            </a:r>
            <a:endParaRPr lang="en-US" sz="1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1E2761"/>
        </a:solidFill>
      </p:bgPr>
    </p:bg>
    <p:spTree>
      <p:nvGrpSpPr>
        <p:cNvPr id="1" name=""/>
        <p:cNvGrpSpPr/>
        <p:nvPr/>
      </p:nvGrpSpPr>
      <p:grpSpPr>
        <a:xfrm>
          <a:off x="0" y="0"/>
          <a:ext cx="0" cy="0"/>
          <a:chOff x="0" y="0"/>
          <a:chExt cx="0" cy="0"/>
        </a:xfrm>
      </p:grpSpPr>
      <p:sp>
        <p:nvSpPr>
          <p:cNvPr id="2" name="Shape 0"/>
          <p:cNvSpPr/>
          <p:nvPr/>
        </p:nvSpPr>
        <p:spPr>
          <a:xfrm>
            <a:off x="548640" y="2880360"/>
            <a:ext cx="548640" cy="54864"/>
          </a:xfrm>
          <a:prstGeom prst="rect">
            <a:avLst/>
          </a:prstGeom>
          <a:solidFill>
            <a:srgbClr val="F96167"/>
          </a:solidFill>
          <a:ln/>
        </p:spPr>
      </p:sp>
      <p:sp>
        <p:nvSpPr>
          <p:cNvPr id="3" name="Text 1"/>
          <p:cNvSpPr/>
          <p:nvPr/>
        </p:nvSpPr>
        <p:spPr>
          <a:xfrm>
            <a:off x="548640" y="2468880"/>
            <a:ext cx="10972800" cy="274320"/>
          </a:xfrm>
          <a:prstGeom prst="rect">
            <a:avLst/>
          </a:prstGeom>
          <a:noFill/>
          <a:ln/>
        </p:spPr>
        <p:txBody>
          <a:bodyPr wrap="square" rtlCol="0" anchor="ctr"/>
          <a:lstStyle/>
          <a:p>
            <a:pPr indent="0" marL="0">
              <a:buNone/>
            </a:pPr>
            <a:r>
              <a:rPr lang="en-US" sz="1200" b="1" spc="300" kern="0" dirty="0">
                <a:solidFill>
                  <a:srgbClr val="F96167"/>
                </a:solidFill>
                <a:latin typeface="Calibri" pitchFamily="34" charset="0"/>
                <a:ea typeface="Calibri" pitchFamily="34" charset="-122"/>
                <a:cs typeface="Calibri" pitchFamily="34" charset="-120"/>
              </a:rPr>
              <a:t>SECTION 05</a:t>
            </a:r>
            <a:endParaRPr lang="en-US" sz="1200" dirty="0"/>
          </a:p>
        </p:txBody>
      </p:sp>
      <p:sp>
        <p:nvSpPr>
          <p:cNvPr id="4" name="Text 2"/>
          <p:cNvSpPr/>
          <p:nvPr/>
        </p:nvSpPr>
        <p:spPr>
          <a:xfrm>
            <a:off x="548640" y="3017520"/>
            <a:ext cx="10972800" cy="914400"/>
          </a:xfrm>
          <a:prstGeom prst="rect">
            <a:avLst/>
          </a:prstGeom>
          <a:noFill/>
          <a:ln/>
        </p:spPr>
        <p:txBody>
          <a:bodyPr wrap="square" rtlCol="0" anchor="ctr"/>
          <a:lstStyle/>
          <a:p>
            <a:pPr indent="0" marL="0">
              <a:buNone/>
            </a:pPr>
            <a:r>
              <a:rPr lang="en-US" sz="4400" b="1" dirty="0">
                <a:solidFill>
                  <a:srgbClr val="FFFFFF"/>
                </a:solidFill>
                <a:latin typeface="Georgia" pitchFamily="34" charset="0"/>
                <a:ea typeface="Georgia" pitchFamily="34" charset="-122"/>
                <a:cs typeface="Georgia" pitchFamily="34" charset="-120"/>
              </a:rPr>
              <a:t>Partner network</a:t>
            </a:r>
            <a:endParaRPr lang="en-US" sz="4400" dirty="0"/>
          </a:p>
        </p:txBody>
      </p:sp>
      <p:sp>
        <p:nvSpPr>
          <p:cNvPr id="5" name="Text 3"/>
          <p:cNvSpPr/>
          <p:nvPr/>
        </p:nvSpPr>
        <p:spPr>
          <a:xfrm>
            <a:off x="548640" y="4114800"/>
            <a:ext cx="10058400" cy="731520"/>
          </a:xfrm>
          <a:prstGeom prst="rect">
            <a:avLst/>
          </a:prstGeom>
          <a:noFill/>
          <a:ln/>
        </p:spPr>
        <p:txBody>
          <a:bodyPr wrap="square" rtlCol="0" anchor="ctr"/>
          <a:lstStyle/>
          <a:p>
            <a:pPr indent="0" marL="0">
              <a:buNone/>
            </a:pPr>
            <a:r>
              <a:rPr lang="en-US" sz="1800" i="1" dirty="0">
                <a:solidFill>
                  <a:srgbClr val="CADCFC"/>
                </a:solidFill>
                <a:latin typeface="Calibri" pitchFamily="34" charset="0"/>
                <a:ea typeface="Calibri" pitchFamily="34" charset="-122"/>
                <a:cs typeface="Calibri" pitchFamily="34" charset="-120"/>
              </a:rPr>
              <a:t>Agencies, attorneys, notaries, hospitals, government — each with a portal and a DSA.</a:t>
            </a:r>
            <a:endParaRPr lang="en-US" sz="1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457200"/>
            <a:ext cx="10972800" cy="274320"/>
          </a:xfrm>
          <a:prstGeom prst="rect">
            <a:avLst/>
          </a:prstGeom>
          <a:noFill/>
          <a:ln/>
        </p:spPr>
        <p:txBody>
          <a:bodyPr wrap="square" rtlCol="0" anchor="ctr"/>
          <a:lstStyle/>
          <a:p>
            <a:pPr indent="0" marL="0">
              <a:buNone/>
            </a:pPr>
            <a:r>
              <a:rPr lang="en-US" sz="1200" b="1" spc="300" kern="0" dirty="0">
                <a:solidFill>
                  <a:srgbClr val="F96167"/>
                </a:solidFill>
                <a:latin typeface="Calibri" pitchFamily="34" charset="0"/>
                <a:ea typeface="Calibri" pitchFamily="34" charset="-122"/>
                <a:cs typeface="Calibri" pitchFamily="34" charset="-120"/>
              </a:rPr>
              <a:t>05 · PARTNERS</a:t>
            </a:r>
            <a:endParaRPr lang="en-US" sz="1200" dirty="0"/>
          </a:p>
        </p:txBody>
      </p:sp>
      <p:sp>
        <p:nvSpPr>
          <p:cNvPr id="3" name="Text 1"/>
          <p:cNvSpPr/>
          <p:nvPr/>
        </p:nvSpPr>
        <p:spPr>
          <a:xfrm>
            <a:off x="548640" y="731520"/>
            <a:ext cx="10972800" cy="822960"/>
          </a:xfrm>
          <a:prstGeom prst="rect">
            <a:avLst/>
          </a:prstGeom>
          <a:noFill/>
          <a:ln/>
        </p:spPr>
        <p:txBody>
          <a:bodyPr wrap="square" rtlCol="0" anchor="ctr"/>
          <a:lstStyle/>
          <a:p>
            <a:pPr indent="0" marL="0">
              <a:buNone/>
            </a:pPr>
            <a:r>
              <a:rPr lang="en-US" sz="3400" b="1" dirty="0">
                <a:solidFill>
                  <a:srgbClr val="1E2761"/>
                </a:solidFill>
                <a:latin typeface="Georgia" pitchFamily="34" charset="0"/>
                <a:ea typeface="Georgia" pitchFamily="34" charset="-122"/>
                <a:cs typeface="Georgia" pitchFamily="34" charset="-120"/>
              </a:rPr>
              <a:t>Five partner types, one pattern</a:t>
            </a:r>
            <a:endParaRPr lang="en-US" sz="3400" dirty="0"/>
          </a:p>
        </p:txBody>
      </p:sp>
      <p:sp>
        <p:nvSpPr>
          <p:cNvPr id="4" name="Shape 2"/>
          <p:cNvSpPr/>
          <p:nvPr/>
        </p:nvSpPr>
        <p:spPr>
          <a:xfrm>
            <a:off x="548640" y="2011680"/>
            <a:ext cx="11155680" cy="457200"/>
          </a:xfrm>
          <a:prstGeom prst="rect">
            <a:avLst/>
          </a:prstGeom>
          <a:solidFill>
            <a:srgbClr val="1E2761"/>
          </a:solidFill>
          <a:ln/>
        </p:spPr>
      </p:sp>
      <p:sp>
        <p:nvSpPr>
          <p:cNvPr id="5" name="Text 3"/>
          <p:cNvSpPr/>
          <p:nvPr/>
        </p:nvSpPr>
        <p:spPr>
          <a:xfrm>
            <a:off x="548640" y="2011680"/>
            <a:ext cx="1463040" cy="457200"/>
          </a:xfrm>
          <a:prstGeom prst="rect">
            <a:avLst/>
          </a:prstGeom>
          <a:noFill/>
          <a:ln/>
        </p:spPr>
        <p:txBody>
          <a:bodyPr wrap="square" rtlCol="0" anchor="ctr"/>
          <a:lstStyle/>
          <a:p>
            <a:pPr indent="0" marL="0">
              <a:buNone/>
            </a:pPr>
            <a:r>
              <a:rPr lang="en-US" sz="1300" b="1" dirty="0">
                <a:solidFill>
                  <a:srgbClr val="FFFFFF"/>
                </a:solidFill>
                <a:latin typeface="Calibri" pitchFamily="34" charset="0"/>
                <a:ea typeface="Calibri" pitchFamily="34" charset="-122"/>
                <a:cs typeface="Calibri" pitchFamily="34" charset="-120"/>
              </a:rPr>
              <a:t>Type</a:t>
            </a:r>
            <a:endParaRPr lang="en-US" sz="1300" dirty="0"/>
          </a:p>
        </p:txBody>
      </p:sp>
      <p:sp>
        <p:nvSpPr>
          <p:cNvPr id="6" name="Text 4"/>
          <p:cNvSpPr/>
          <p:nvPr/>
        </p:nvSpPr>
        <p:spPr>
          <a:xfrm>
            <a:off x="2103120" y="2011680"/>
            <a:ext cx="2377440" cy="457200"/>
          </a:xfrm>
          <a:prstGeom prst="rect">
            <a:avLst/>
          </a:prstGeom>
          <a:noFill/>
          <a:ln/>
        </p:spPr>
        <p:txBody>
          <a:bodyPr wrap="square" rtlCol="0" anchor="ctr"/>
          <a:lstStyle/>
          <a:p>
            <a:pPr indent="0" marL="0">
              <a:buNone/>
            </a:pPr>
            <a:r>
              <a:rPr lang="en-US" sz="1300" b="1" dirty="0">
                <a:solidFill>
                  <a:srgbClr val="FFFFFF"/>
                </a:solidFill>
                <a:latin typeface="Calibri" pitchFamily="34" charset="0"/>
                <a:ea typeface="Calibri" pitchFamily="34" charset="-122"/>
                <a:cs typeface="Calibri" pitchFamily="34" charset="-120"/>
              </a:rPr>
              <a:t>Purpose</a:t>
            </a:r>
            <a:endParaRPr lang="en-US" sz="1300" dirty="0"/>
          </a:p>
        </p:txBody>
      </p:sp>
      <p:sp>
        <p:nvSpPr>
          <p:cNvPr id="7" name="Text 5"/>
          <p:cNvSpPr/>
          <p:nvPr/>
        </p:nvSpPr>
        <p:spPr>
          <a:xfrm>
            <a:off x="4572000" y="2011680"/>
            <a:ext cx="2103120" cy="457200"/>
          </a:xfrm>
          <a:prstGeom prst="rect">
            <a:avLst/>
          </a:prstGeom>
          <a:noFill/>
          <a:ln/>
        </p:spPr>
        <p:txBody>
          <a:bodyPr wrap="square" rtlCol="0" anchor="ctr"/>
          <a:lstStyle/>
          <a:p>
            <a:pPr indent="0" marL="0">
              <a:buNone/>
            </a:pPr>
            <a:r>
              <a:rPr lang="en-US" sz="1300" b="1" dirty="0">
                <a:solidFill>
                  <a:srgbClr val="FFFFFF"/>
                </a:solidFill>
                <a:latin typeface="Calibri" pitchFamily="34" charset="0"/>
                <a:ea typeface="Calibri" pitchFamily="34" charset="-122"/>
                <a:cs typeface="Calibri" pitchFamily="34" charset="-120"/>
              </a:rPr>
              <a:t>Portal</a:t>
            </a:r>
            <a:endParaRPr lang="en-US" sz="1300" dirty="0"/>
          </a:p>
        </p:txBody>
      </p:sp>
      <p:sp>
        <p:nvSpPr>
          <p:cNvPr id="8" name="Text 6"/>
          <p:cNvSpPr/>
          <p:nvPr/>
        </p:nvSpPr>
        <p:spPr>
          <a:xfrm>
            <a:off x="6766560" y="2011680"/>
            <a:ext cx="4937760" cy="457200"/>
          </a:xfrm>
          <a:prstGeom prst="rect">
            <a:avLst/>
          </a:prstGeom>
          <a:noFill/>
          <a:ln/>
        </p:spPr>
        <p:txBody>
          <a:bodyPr wrap="square" rtlCol="0" anchor="ctr"/>
          <a:lstStyle/>
          <a:p>
            <a:pPr indent="0" marL="0">
              <a:buNone/>
            </a:pPr>
            <a:r>
              <a:rPr lang="en-US" sz="1300" b="1" dirty="0">
                <a:solidFill>
                  <a:srgbClr val="FFFFFF"/>
                </a:solidFill>
                <a:latin typeface="Calibri" pitchFamily="34" charset="0"/>
                <a:ea typeface="Calibri" pitchFamily="34" charset="-122"/>
                <a:cs typeface="Calibri" pitchFamily="34" charset="-120"/>
              </a:rPr>
              <a:t>Key tables</a:t>
            </a:r>
            <a:endParaRPr lang="en-US" sz="1300" dirty="0"/>
          </a:p>
        </p:txBody>
      </p:sp>
      <p:sp>
        <p:nvSpPr>
          <p:cNvPr id="9" name="Shape 7"/>
          <p:cNvSpPr/>
          <p:nvPr/>
        </p:nvSpPr>
        <p:spPr>
          <a:xfrm>
            <a:off x="548640" y="2468880"/>
            <a:ext cx="11155680" cy="566928"/>
          </a:xfrm>
          <a:prstGeom prst="rect">
            <a:avLst/>
          </a:prstGeom>
          <a:solidFill>
            <a:srgbClr val="F5F7FB"/>
          </a:solidFill>
          <a:ln w="12700">
            <a:solidFill>
              <a:srgbClr val="F5F7FB"/>
            </a:solidFill>
            <a:prstDash val="solid"/>
          </a:ln>
        </p:spPr>
      </p:sp>
      <p:sp>
        <p:nvSpPr>
          <p:cNvPr id="10" name="Text 8"/>
          <p:cNvSpPr/>
          <p:nvPr/>
        </p:nvSpPr>
        <p:spPr>
          <a:xfrm>
            <a:off x="548640" y="2468880"/>
            <a:ext cx="1463040" cy="566928"/>
          </a:xfrm>
          <a:prstGeom prst="rect">
            <a:avLst/>
          </a:prstGeom>
          <a:noFill/>
          <a:ln/>
        </p:spPr>
        <p:txBody>
          <a:bodyPr wrap="square" rtlCol="0" anchor="ctr"/>
          <a:lstStyle/>
          <a:p>
            <a:pPr indent="0" marL="0">
              <a:buNone/>
            </a:pPr>
            <a:r>
              <a:rPr lang="en-US" sz="1300" b="1" dirty="0">
                <a:solidFill>
                  <a:srgbClr val="1E2761"/>
                </a:solidFill>
                <a:latin typeface="Calibri" pitchFamily="34" charset="0"/>
                <a:ea typeface="Calibri" pitchFamily="34" charset="-122"/>
                <a:cs typeface="Calibri" pitchFamily="34" charset="-120"/>
              </a:rPr>
              <a:t>Agency</a:t>
            </a:r>
            <a:endParaRPr lang="en-US" sz="1300" dirty="0"/>
          </a:p>
        </p:txBody>
      </p:sp>
      <p:sp>
        <p:nvSpPr>
          <p:cNvPr id="11" name="Text 9"/>
          <p:cNvSpPr/>
          <p:nvPr/>
        </p:nvSpPr>
        <p:spPr>
          <a:xfrm>
            <a:off x="2103120" y="2468880"/>
            <a:ext cx="2377440" cy="566928"/>
          </a:xfrm>
          <a:prstGeom prst="rect">
            <a:avLst/>
          </a:prstGeom>
          <a:noFill/>
          <a:ln/>
        </p:spPr>
        <p:txBody>
          <a:bodyPr wrap="square" rtlCol="0" anchor="ctr"/>
          <a:lstStyle/>
          <a:p>
            <a:pPr indent="0" marL="0">
              <a:buNone/>
            </a:pPr>
            <a:r>
              <a:rPr lang="en-US" sz="1100" dirty="0">
                <a:solidFill>
                  <a:srgbClr val="0F172A"/>
                </a:solidFill>
                <a:latin typeface="Calibri" pitchFamily="34" charset="0"/>
                <a:ea typeface="Calibri" pitchFamily="34" charset="-122"/>
                <a:cs typeface="Calibri" pitchFamily="34" charset="-120"/>
              </a:rPr>
              <a:t>Adoption records</a:t>
            </a:r>
            <a:endParaRPr lang="en-US" sz="1100" dirty="0"/>
          </a:p>
        </p:txBody>
      </p:sp>
      <p:sp>
        <p:nvSpPr>
          <p:cNvPr id="12" name="Text 10"/>
          <p:cNvSpPr/>
          <p:nvPr/>
        </p:nvSpPr>
        <p:spPr>
          <a:xfrm>
            <a:off x="4572000" y="2468880"/>
            <a:ext cx="2103120" cy="566928"/>
          </a:xfrm>
          <a:prstGeom prst="rect">
            <a:avLst/>
          </a:prstGeom>
          <a:noFill/>
          <a:ln/>
        </p:spPr>
        <p:txBody>
          <a:bodyPr wrap="square" rtlCol="0" anchor="ctr"/>
          <a:lstStyle/>
          <a:p>
            <a:pPr indent="0" marL="0">
              <a:buNone/>
            </a:pPr>
            <a:r>
              <a:rPr lang="en-US" sz="1100" dirty="0">
                <a:solidFill>
                  <a:srgbClr val="0F172A"/>
                </a:solidFill>
                <a:latin typeface="Calibri" pitchFamily="34" charset="0"/>
                <a:ea typeface="Calibri" pitchFamily="34" charset="-122"/>
                <a:cs typeface="Calibri" pitchFamily="34" charset="-120"/>
              </a:rPr>
              <a:t>/agency-requests</a:t>
            </a:r>
            <a:endParaRPr lang="en-US" sz="1100" dirty="0"/>
          </a:p>
        </p:txBody>
      </p:sp>
      <p:sp>
        <p:nvSpPr>
          <p:cNvPr id="13" name="Text 11"/>
          <p:cNvSpPr/>
          <p:nvPr/>
        </p:nvSpPr>
        <p:spPr>
          <a:xfrm>
            <a:off x="6766560" y="2468880"/>
            <a:ext cx="4937760" cy="566928"/>
          </a:xfrm>
          <a:prstGeom prst="rect">
            <a:avLst/>
          </a:prstGeom>
          <a:noFill/>
          <a:ln/>
        </p:spPr>
        <p:txBody>
          <a:bodyPr wrap="square" rtlCol="0" anchor="ctr"/>
          <a:lstStyle/>
          <a:p>
            <a:pPr indent="0" marL="0">
              <a:buNone/>
            </a:pPr>
            <a:r>
              <a:rPr lang="en-US" sz="1100" dirty="0">
                <a:solidFill>
                  <a:srgbClr val="0F172A"/>
                </a:solidFill>
                <a:latin typeface="Calibri" pitchFamily="34" charset="0"/>
                <a:ea typeface="Calibri" pitchFamily="34" charset="-122"/>
                <a:cs typeface="Calibri" pitchFamily="34" charset="-120"/>
              </a:rPr>
              <a:t>agency_partners · agency_record_requests</a:t>
            </a:r>
            <a:endParaRPr lang="en-US" sz="1100" dirty="0"/>
          </a:p>
        </p:txBody>
      </p:sp>
      <p:sp>
        <p:nvSpPr>
          <p:cNvPr id="14" name="Text 12"/>
          <p:cNvSpPr/>
          <p:nvPr/>
        </p:nvSpPr>
        <p:spPr>
          <a:xfrm>
            <a:off x="548640" y="3035808"/>
            <a:ext cx="1463040" cy="566928"/>
          </a:xfrm>
          <a:prstGeom prst="rect">
            <a:avLst/>
          </a:prstGeom>
          <a:noFill/>
          <a:ln/>
        </p:spPr>
        <p:txBody>
          <a:bodyPr wrap="square" rtlCol="0" anchor="ctr"/>
          <a:lstStyle/>
          <a:p>
            <a:pPr indent="0" marL="0">
              <a:buNone/>
            </a:pPr>
            <a:r>
              <a:rPr lang="en-US" sz="1300" b="1" dirty="0">
                <a:solidFill>
                  <a:srgbClr val="1E2761"/>
                </a:solidFill>
                <a:latin typeface="Calibri" pitchFamily="34" charset="0"/>
                <a:ea typeface="Calibri" pitchFamily="34" charset="-122"/>
                <a:cs typeface="Calibri" pitchFamily="34" charset="-120"/>
              </a:rPr>
              <a:t>Attorney</a:t>
            </a:r>
            <a:endParaRPr lang="en-US" sz="1300" dirty="0"/>
          </a:p>
        </p:txBody>
      </p:sp>
      <p:sp>
        <p:nvSpPr>
          <p:cNvPr id="15" name="Text 13"/>
          <p:cNvSpPr/>
          <p:nvPr/>
        </p:nvSpPr>
        <p:spPr>
          <a:xfrm>
            <a:off x="2103120" y="3035808"/>
            <a:ext cx="2377440" cy="566928"/>
          </a:xfrm>
          <a:prstGeom prst="rect">
            <a:avLst/>
          </a:prstGeom>
          <a:noFill/>
          <a:ln/>
        </p:spPr>
        <p:txBody>
          <a:bodyPr wrap="square" rtlCol="0" anchor="ctr"/>
          <a:lstStyle/>
          <a:p>
            <a:pPr indent="0" marL="0">
              <a:buNone/>
            </a:pPr>
            <a:r>
              <a:rPr lang="en-US" sz="1100" dirty="0">
                <a:solidFill>
                  <a:srgbClr val="0F172A"/>
                </a:solidFill>
                <a:latin typeface="Calibri" pitchFamily="34" charset="0"/>
                <a:ea typeface="Calibri" pitchFamily="34" charset="-122"/>
                <a:cs typeface="Calibri" pitchFamily="34" charset="-120"/>
              </a:rPr>
              <a:t>Case counsel</a:t>
            </a:r>
            <a:endParaRPr lang="en-US" sz="1100" dirty="0"/>
          </a:p>
        </p:txBody>
      </p:sp>
      <p:sp>
        <p:nvSpPr>
          <p:cNvPr id="16" name="Text 14"/>
          <p:cNvSpPr/>
          <p:nvPr/>
        </p:nvSpPr>
        <p:spPr>
          <a:xfrm>
            <a:off x="4572000" y="3035808"/>
            <a:ext cx="2103120" cy="566928"/>
          </a:xfrm>
          <a:prstGeom prst="rect">
            <a:avLst/>
          </a:prstGeom>
          <a:noFill/>
          <a:ln/>
        </p:spPr>
        <p:txBody>
          <a:bodyPr wrap="square" rtlCol="0" anchor="ctr"/>
          <a:lstStyle/>
          <a:p>
            <a:pPr indent="0" marL="0">
              <a:buNone/>
            </a:pPr>
            <a:r>
              <a:rPr lang="en-US" sz="1100" dirty="0">
                <a:solidFill>
                  <a:srgbClr val="0F172A"/>
                </a:solidFill>
                <a:latin typeface="Calibri" pitchFamily="34" charset="0"/>
                <a:ea typeface="Calibri" pitchFamily="34" charset="-122"/>
                <a:cs typeface="Calibri" pitchFamily="34" charset="-120"/>
              </a:rPr>
              <a:t>/attorney</a:t>
            </a:r>
            <a:endParaRPr lang="en-US" sz="1100" dirty="0"/>
          </a:p>
        </p:txBody>
      </p:sp>
      <p:sp>
        <p:nvSpPr>
          <p:cNvPr id="17" name="Text 15"/>
          <p:cNvSpPr/>
          <p:nvPr/>
        </p:nvSpPr>
        <p:spPr>
          <a:xfrm>
            <a:off x="6766560" y="3035808"/>
            <a:ext cx="4937760" cy="566928"/>
          </a:xfrm>
          <a:prstGeom prst="rect">
            <a:avLst/>
          </a:prstGeom>
          <a:noFill/>
          <a:ln/>
        </p:spPr>
        <p:txBody>
          <a:bodyPr wrap="square" rtlCol="0" anchor="ctr"/>
          <a:lstStyle/>
          <a:p>
            <a:pPr indent="0" marL="0">
              <a:buNone/>
            </a:pPr>
            <a:r>
              <a:rPr lang="en-US" sz="1100" dirty="0">
                <a:solidFill>
                  <a:srgbClr val="0F172A"/>
                </a:solidFill>
                <a:latin typeface="Calibri" pitchFamily="34" charset="0"/>
                <a:ea typeface="Calibri" pitchFamily="34" charset="-122"/>
                <a:cs typeface="Calibri" pitchFamily="34" charset="-120"/>
              </a:rPr>
              <a:t>attorney_offices · attorney_case_assignments</a:t>
            </a:r>
            <a:endParaRPr lang="en-US" sz="1100" dirty="0"/>
          </a:p>
        </p:txBody>
      </p:sp>
      <p:sp>
        <p:nvSpPr>
          <p:cNvPr id="18" name="Shape 16"/>
          <p:cNvSpPr/>
          <p:nvPr/>
        </p:nvSpPr>
        <p:spPr>
          <a:xfrm>
            <a:off x="548640" y="3602736"/>
            <a:ext cx="11155680" cy="566928"/>
          </a:xfrm>
          <a:prstGeom prst="rect">
            <a:avLst/>
          </a:prstGeom>
          <a:solidFill>
            <a:srgbClr val="F5F7FB"/>
          </a:solidFill>
          <a:ln w="12700">
            <a:solidFill>
              <a:srgbClr val="F5F7FB"/>
            </a:solidFill>
            <a:prstDash val="solid"/>
          </a:ln>
        </p:spPr>
      </p:sp>
      <p:sp>
        <p:nvSpPr>
          <p:cNvPr id="19" name="Text 17"/>
          <p:cNvSpPr/>
          <p:nvPr/>
        </p:nvSpPr>
        <p:spPr>
          <a:xfrm>
            <a:off x="548640" y="3602736"/>
            <a:ext cx="1463040" cy="566928"/>
          </a:xfrm>
          <a:prstGeom prst="rect">
            <a:avLst/>
          </a:prstGeom>
          <a:noFill/>
          <a:ln/>
        </p:spPr>
        <p:txBody>
          <a:bodyPr wrap="square" rtlCol="0" anchor="ctr"/>
          <a:lstStyle/>
          <a:p>
            <a:pPr indent="0" marL="0">
              <a:buNone/>
            </a:pPr>
            <a:r>
              <a:rPr lang="en-US" sz="1300" b="1" dirty="0">
                <a:solidFill>
                  <a:srgbClr val="1E2761"/>
                </a:solidFill>
                <a:latin typeface="Calibri" pitchFamily="34" charset="0"/>
                <a:ea typeface="Calibri" pitchFamily="34" charset="-122"/>
                <a:cs typeface="Calibri" pitchFamily="34" charset="-120"/>
              </a:rPr>
              <a:t>Notary</a:t>
            </a:r>
            <a:endParaRPr lang="en-US" sz="1300" dirty="0"/>
          </a:p>
        </p:txBody>
      </p:sp>
      <p:sp>
        <p:nvSpPr>
          <p:cNvPr id="20" name="Text 18"/>
          <p:cNvSpPr/>
          <p:nvPr/>
        </p:nvSpPr>
        <p:spPr>
          <a:xfrm>
            <a:off x="2103120" y="3602736"/>
            <a:ext cx="2377440" cy="566928"/>
          </a:xfrm>
          <a:prstGeom prst="rect">
            <a:avLst/>
          </a:prstGeom>
          <a:noFill/>
          <a:ln/>
        </p:spPr>
        <p:txBody>
          <a:bodyPr wrap="square" rtlCol="0" anchor="ctr"/>
          <a:lstStyle/>
          <a:p>
            <a:pPr indent="0" marL="0">
              <a:buNone/>
            </a:pPr>
            <a:r>
              <a:rPr lang="en-US" sz="1100" dirty="0">
                <a:solidFill>
                  <a:srgbClr val="0F172A"/>
                </a:solidFill>
                <a:latin typeface="Calibri" pitchFamily="34" charset="0"/>
                <a:ea typeface="Calibri" pitchFamily="34" charset="-122"/>
                <a:cs typeface="Calibri" pitchFamily="34" charset="-120"/>
              </a:rPr>
              <a:t>Notarization queue</a:t>
            </a:r>
            <a:endParaRPr lang="en-US" sz="1100" dirty="0"/>
          </a:p>
        </p:txBody>
      </p:sp>
      <p:sp>
        <p:nvSpPr>
          <p:cNvPr id="21" name="Text 19"/>
          <p:cNvSpPr/>
          <p:nvPr/>
        </p:nvSpPr>
        <p:spPr>
          <a:xfrm>
            <a:off x="4572000" y="3602736"/>
            <a:ext cx="2103120" cy="566928"/>
          </a:xfrm>
          <a:prstGeom prst="rect">
            <a:avLst/>
          </a:prstGeom>
          <a:noFill/>
          <a:ln/>
        </p:spPr>
        <p:txBody>
          <a:bodyPr wrap="square" rtlCol="0" anchor="ctr"/>
          <a:lstStyle/>
          <a:p>
            <a:pPr indent="0" marL="0">
              <a:buNone/>
            </a:pPr>
            <a:r>
              <a:rPr lang="en-US" sz="1100" dirty="0">
                <a:solidFill>
                  <a:srgbClr val="0F172A"/>
                </a:solidFill>
                <a:latin typeface="Calibri" pitchFamily="34" charset="0"/>
                <a:ea typeface="Calibri" pitchFamily="34" charset="-122"/>
                <a:cs typeface="Calibri" pitchFamily="34" charset="-120"/>
              </a:rPr>
              <a:t>/notary</a:t>
            </a:r>
            <a:endParaRPr lang="en-US" sz="1100" dirty="0"/>
          </a:p>
        </p:txBody>
      </p:sp>
      <p:sp>
        <p:nvSpPr>
          <p:cNvPr id="22" name="Text 20"/>
          <p:cNvSpPr/>
          <p:nvPr/>
        </p:nvSpPr>
        <p:spPr>
          <a:xfrm>
            <a:off x="6766560" y="3602736"/>
            <a:ext cx="4937760" cy="566928"/>
          </a:xfrm>
          <a:prstGeom prst="rect">
            <a:avLst/>
          </a:prstGeom>
          <a:noFill/>
          <a:ln/>
        </p:spPr>
        <p:txBody>
          <a:bodyPr wrap="square" rtlCol="0" anchor="ctr"/>
          <a:lstStyle/>
          <a:p>
            <a:pPr indent="0" marL="0">
              <a:buNone/>
            </a:pPr>
            <a:r>
              <a:rPr lang="en-US" sz="1100" dirty="0">
                <a:solidFill>
                  <a:srgbClr val="0F172A"/>
                </a:solidFill>
                <a:latin typeface="Calibri" pitchFamily="34" charset="0"/>
                <a:ea typeface="Calibri" pitchFamily="34" charset="-122"/>
                <a:cs typeface="Calibri" pitchFamily="34" charset="-120"/>
              </a:rPr>
              <a:t>notary_partner_codes · notary_upload_queue</a:t>
            </a:r>
            <a:endParaRPr lang="en-US" sz="1100" dirty="0"/>
          </a:p>
        </p:txBody>
      </p:sp>
      <p:sp>
        <p:nvSpPr>
          <p:cNvPr id="23" name="Text 21"/>
          <p:cNvSpPr/>
          <p:nvPr/>
        </p:nvSpPr>
        <p:spPr>
          <a:xfrm>
            <a:off x="548640" y="4169664"/>
            <a:ext cx="1463040" cy="566928"/>
          </a:xfrm>
          <a:prstGeom prst="rect">
            <a:avLst/>
          </a:prstGeom>
          <a:noFill/>
          <a:ln/>
        </p:spPr>
        <p:txBody>
          <a:bodyPr wrap="square" rtlCol="0" anchor="ctr"/>
          <a:lstStyle/>
          <a:p>
            <a:pPr indent="0" marL="0">
              <a:buNone/>
            </a:pPr>
            <a:r>
              <a:rPr lang="en-US" sz="1300" b="1" dirty="0">
                <a:solidFill>
                  <a:srgbClr val="1E2761"/>
                </a:solidFill>
                <a:latin typeface="Calibri" pitchFamily="34" charset="0"/>
                <a:ea typeface="Calibri" pitchFamily="34" charset="-122"/>
                <a:cs typeface="Calibri" pitchFamily="34" charset="-120"/>
              </a:rPr>
              <a:t>Hospital</a:t>
            </a:r>
            <a:endParaRPr lang="en-US" sz="1300" dirty="0"/>
          </a:p>
        </p:txBody>
      </p:sp>
      <p:sp>
        <p:nvSpPr>
          <p:cNvPr id="24" name="Text 22"/>
          <p:cNvSpPr/>
          <p:nvPr/>
        </p:nvSpPr>
        <p:spPr>
          <a:xfrm>
            <a:off x="2103120" y="4169664"/>
            <a:ext cx="2377440" cy="566928"/>
          </a:xfrm>
          <a:prstGeom prst="rect">
            <a:avLst/>
          </a:prstGeom>
          <a:noFill/>
          <a:ln/>
        </p:spPr>
        <p:txBody>
          <a:bodyPr wrap="square" rtlCol="0" anchor="ctr"/>
          <a:lstStyle/>
          <a:p>
            <a:pPr indent="0" marL="0">
              <a:buNone/>
            </a:pPr>
            <a:r>
              <a:rPr lang="en-US" sz="1100" dirty="0">
                <a:solidFill>
                  <a:srgbClr val="0F172A"/>
                </a:solidFill>
                <a:latin typeface="Calibri" pitchFamily="34" charset="0"/>
                <a:ea typeface="Calibri" pitchFamily="34" charset="-122"/>
                <a:cs typeface="Calibri" pitchFamily="34" charset="-120"/>
              </a:rPr>
              <a:t>Birth records</a:t>
            </a:r>
            <a:endParaRPr lang="en-US" sz="1100" dirty="0"/>
          </a:p>
        </p:txBody>
      </p:sp>
      <p:sp>
        <p:nvSpPr>
          <p:cNvPr id="25" name="Text 23"/>
          <p:cNvSpPr/>
          <p:nvPr/>
        </p:nvSpPr>
        <p:spPr>
          <a:xfrm>
            <a:off x="4572000" y="4169664"/>
            <a:ext cx="2103120" cy="566928"/>
          </a:xfrm>
          <a:prstGeom prst="rect">
            <a:avLst/>
          </a:prstGeom>
          <a:noFill/>
          <a:ln/>
        </p:spPr>
        <p:txBody>
          <a:bodyPr wrap="square" rtlCol="0" anchor="ctr"/>
          <a:lstStyle/>
          <a:p>
            <a:pPr indent="0" marL="0">
              <a:buNone/>
            </a:pPr>
            <a:r>
              <a:rPr lang="en-US" sz="1100" dirty="0">
                <a:solidFill>
                  <a:srgbClr val="0F172A"/>
                </a:solidFill>
                <a:latin typeface="Calibri" pitchFamily="34" charset="0"/>
                <a:ea typeface="Calibri" pitchFamily="34" charset="-122"/>
                <a:cs typeface="Calibri" pitchFamily="34" charset="-120"/>
              </a:rPr>
              <a:t>(intake)</a:t>
            </a:r>
            <a:endParaRPr lang="en-US" sz="1100" dirty="0"/>
          </a:p>
        </p:txBody>
      </p:sp>
      <p:sp>
        <p:nvSpPr>
          <p:cNvPr id="26" name="Text 24"/>
          <p:cNvSpPr/>
          <p:nvPr/>
        </p:nvSpPr>
        <p:spPr>
          <a:xfrm>
            <a:off x="6766560" y="4169664"/>
            <a:ext cx="4937760" cy="566928"/>
          </a:xfrm>
          <a:prstGeom prst="rect">
            <a:avLst/>
          </a:prstGeom>
          <a:noFill/>
          <a:ln/>
        </p:spPr>
        <p:txBody>
          <a:bodyPr wrap="square" rtlCol="0" anchor="ctr"/>
          <a:lstStyle/>
          <a:p>
            <a:pPr indent="0" marL="0">
              <a:buNone/>
            </a:pPr>
            <a:r>
              <a:rPr lang="en-US" sz="1100" dirty="0">
                <a:solidFill>
                  <a:srgbClr val="0F172A"/>
                </a:solidFill>
                <a:latin typeface="Calibri" pitchFamily="34" charset="0"/>
                <a:ea typeface="Calibri" pitchFamily="34" charset="-122"/>
                <a:cs typeface="Calibri" pitchFamily="34" charset="-120"/>
              </a:rPr>
              <a:t>hospital_partners · hospital_uploads</a:t>
            </a:r>
            <a:endParaRPr lang="en-US" sz="1100" dirty="0"/>
          </a:p>
        </p:txBody>
      </p:sp>
      <p:sp>
        <p:nvSpPr>
          <p:cNvPr id="27" name="Shape 25"/>
          <p:cNvSpPr/>
          <p:nvPr/>
        </p:nvSpPr>
        <p:spPr>
          <a:xfrm>
            <a:off x="548640" y="4736592"/>
            <a:ext cx="11155680" cy="566928"/>
          </a:xfrm>
          <a:prstGeom prst="rect">
            <a:avLst/>
          </a:prstGeom>
          <a:solidFill>
            <a:srgbClr val="F5F7FB"/>
          </a:solidFill>
          <a:ln w="12700">
            <a:solidFill>
              <a:srgbClr val="F5F7FB"/>
            </a:solidFill>
            <a:prstDash val="solid"/>
          </a:ln>
        </p:spPr>
      </p:sp>
      <p:sp>
        <p:nvSpPr>
          <p:cNvPr id="28" name="Text 26"/>
          <p:cNvSpPr/>
          <p:nvPr/>
        </p:nvSpPr>
        <p:spPr>
          <a:xfrm>
            <a:off x="548640" y="4736592"/>
            <a:ext cx="1463040" cy="566928"/>
          </a:xfrm>
          <a:prstGeom prst="rect">
            <a:avLst/>
          </a:prstGeom>
          <a:noFill/>
          <a:ln/>
        </p:spPr>
        <p:txBody>
          <a:bodyPr wrap="square" rtlCol="0" anchor="ctr"/>
          <a:lstStyle/>
          <a:p>
            <a:pPr indent="0" marL="0">
              <a:buNone/>
            </a:pPr>
            <a:r>
              <a:rPr lang="en-US" sz="1300" b="1" dirty="0">
                <a:solidFill>
                  <a:srgbClr val="1E2761"/>
                </a:solidFill>
                <a:latin typeface="Calibri" pitchFamily="34" charset="0"/>
                <a:ea typeface="Calibri" pitchFamily="34" charset="-122"/>
                <a:cs typeface="Calibri" pitchFamily="34" charset="-120"/>
              </a:rPr>
              <a:t>Gov agency</a:t>
            </a:r>
            <a:endParaRPr lang="en-US" sz="1300" dirty="0"/>
          </a:p>
        </p:txBody>
      </p:sp>
      <p:sp>
        <p:nvSpPr>
          <p:cNvPr id="29" name="Text 27"/>
          <p:cNvSpPr/>
          <p:nvPr/>
        </p:nvSpPr>
        <p:spPr>
          <a:xfrm>
            <a:off x="2103120" y="4736592"/>
            <a:ext cx="2377440" cy="566928"/>
          </a:xfrm>
          <a:prstGeom prst="rect">
            <a:avLst/>
          </a:prstGeom>
          <a:noFill/>
          <a:ln/>
        </p:spPr>
        <p:txBody>
          <a:bodyPr wrap="square" rtlCol="0" anchor="ctr"/>
          <a:lstStyle/>
          <a:p>
            <a:pPr indent="0" marL="0">
              <a:buNone/>
            </a:pPr>
            <a:r>
              <a:rPr lang="en-US" sz="1100" dirty="0">
                <a:solidFill>
                  <a:srgbClr val="0F172A"/>
                </a:solidFill>
                <a:latin typeface="Calibri" pitchFamily="34" charset="0"/>
                <a:ea typeface="Calibri" pitchFamily="34" charset="-122"/>
                <a:cs typeface="Calibri" pitchFamily="34" charset="-120"/>
              </a:rPr>
              <a:t>Certifications</a:t>
            </a:r>
            <a:endParaRPr lang="en-US" sz="1100" dirty="0"/>
          </a:p>
        </p:txBody>
      </p:sp>
      <p:sp>
        <p:nvSpPr>
          <p:cNvPr id="30" name="Text 28"/>
          <p:cNvSpPr/>
          <p:nvPr/>
        </p:nvSpPr>
        <p:spPr>
          <a:xfrm>
            <a:off x="4572000" y="4736592"/>
            <a:ext cx="2103120" cy="566928"/>
          </a:xfrm>
          <a:prstGeom prst="rect">
            <a:avLst/>
          </a:prstGeom>
          <a:noFill/>
          <a:ln/>
        </p:spPr>
        <p:txBody>
          <a:bodyPr wrap="square" rtlCol="0" anchor="ctr"/>
          <a:lstStyle/>
          <a:p>
            <a:pPr indent="0" marL="0">
              <a:buNone/>
            </a:pPr>
            <a:r>
              <a:rPr lang="en-US" sz="1100" dirty="0">
                <a:solidFill>
                  <a:srgbClr val="0F172A"/>
                </a:solidFill>
                <a:latin typeface="Calibri" pitchFamily="34" charset="0"/>
                <a:ea typeface="Calibri" pitchFamily="34" charset="-122"/>
                <a:cs typeface="Calibri" pitchFamily="34" charset="-120"/>
              </a:rPr>
              <a:t>(intake)</a:t>
            </a:r>
            <a:endParaRPr lang="en-US" sz="1100" dirty="0"/>
          </a:p>
        </p:txBody>
      </p:sp>
      <p:sp>
        <p:nvSpPr>
          <p:cNvPr id="31" name="Text 29"/>
          <p:cNvSpPr/>
          <p:nvPr/>
        </p:nvSpPr>
        <p:spPr>
          <a:xfrm>
            <a:off x="6766560" y="4736592"/>
            <a:ext cx="4937760" cy="566928"/>
          </a:xfrm>
          <a:prstGeom prst="rect">
            <a:avLst/>
          </a:prstGeom>
          <a:noFill/>
          <a:ln/>
        </p:spPr>
        <p:txBody>
          <a:bodyPr wrap="square" rtlCol="0" anchor="ctr"/>
          <a:lstStyle/>
          <a:p>
            <a:pPr indent="0" marL="0">
              <a:buNone/>
            </a:pPr>
            <a:r>
              <a:rPr lang="en-US" sz="1100" dirty="0">
                <a:solidFill>
                  <a:srgbClr val="0F172A"/>
                </a:solidFill>
                <a:latin typeface="Calibri" pitchFamily="34" charset="0"/>
                <a:ea typeface="Calibri" pitchFamily="34" charset="-122"/>
                <a:cs typeface="Calibri" pitchFamily="34" charset="-120"/>
              </a:rPr>
              <a:t>government_agencies · record_certifications</a:t>
            </a:r>
            <a:endParaRPr lang="en-US" sz="1100" dirty="0"/>
          </a:p>
        </p:txBody>
      </p:sp>
      <p:sp>
        <p:nvSpPr>
          <p:cNvPr id="32" name="Text 30"/>
          <p:cNvSpPr/>
          <p:nvPr/>
        </p:nvSpPr>
        <p:spPr>
          <a:xfrm>
            <a:off x="548640" y="5303520"/>
            <a:ext cx="1463040" cy="566928"/>
          </a:xfrm>
          <a:prstGeom prst="rect">
            <a:avLst/>
          </a:prstGeom>
          <a:noFill/>
          <a:ln/>
        </p:spPr>
        <p:txBody>
          <a:bodyPr wrap="square" rtlCol="0" anchor="ctr"/>
          <a:lstStyle/>
          <a:p>
            <a:pPr indent="0" marL="0">
              <a:buNone/>
            </a:pPr>
            <a:r>
              <a:rPr lang="en-US" sz="1300" b="1" dirty="0">
                <a:solidFill>
                  <a:srgbClr val="1E2761"/>
                </a:solidFill>
                <a:latin typeface="Calibri" pitchFamily="34" charset="0"/>
                <a:ea typeface="Calibri" pitchFamily="34" charset="-122"/>
                <a:cs typeface="Calibri" pitchFamily="34" charset="-120"/>
              </a:rPr>
              <a:t>Apostille</a:t>
            </a:r>
            <a:endParaRPr lang="en-US" sz="1300" dirty="0"/>
          </a:p>
        </p:txBody>
      </p:sp>
      <p:sp>
        <p:nvSpPr>
          <p:cNvPr id="33" name="Text 31"/>
          <p:cNvSpPr/>
          <p:nvPr/>
        </p:nvSpPr>
        <p:spPr>
          <a:xfrm>
            <a:off x="2103120" y="5303520"/>
            <a:ext cx="2377440" cy="566928"/>
          </a:xfrm>
          <a:prstGeom prst="rect">
            <a:avLst/>
          </a:prstGeom>
          <a:noFill/>
          <a:ln/>
        </p:spPr>
        <p:txBody>
          <a:bodyPr wrap="square" rtlCol="0" anchor="ctr"/>
          <a:lstStyle/>
          <a:p>
            <a:pPr indent="0" marL="0">
              <a:buNone/>
            </a:pPr>
            <a:r>
              <a:rPr lang="en-US" sz="1100" dirty="0">
                <a:solidFill>
                  <a:srgbClr val="0F172A"/>
                </a:solidFill>
                <a:latin typeface="Calibri" pitchFamily="34" charset="0"/>
                <a:ea typeface="Calibri" pitchFamily="34" charset="-122"/>
                <a:cs typeface="Calibri" pitchFamily="34" charset="-120"/>
              </a:rPr>
              <a:t>CA SoS &amp; foreign auth.</a:t>
            </a:r>
            <a:endParaRPr lang="en-US" sz="1100" dirty="0"/>
          </a:p>
        </p:txBody>
      </p:sp>
      <p:sp>
        <p:nvSpPr>
          <p:cNvPr id="34" name="Text 32"/>
          <p:cNvSpPr/>
          <p:nvPr/>
        </p:nvSpPr>
        <p:spPr>
          <a:xfrm>
            <a:off x="4572000" y="5303520"/>
            <a:ext cx="2103120" cy="566928"/>
          </a:xfrm>
          <a:prstGeom prst="rect">
            <a:avLst/>
          </a:prstGeom>
          <a:noFill/>
          <a:ln/>
        </p:spPr>
        <p:txBody>
          <a:bodyPr wrap="square" rtlCol="0" anchor="ctr"/>
          <a:lstStyle/>
          <a:p>
            <a:pPr indent="0" marL="0">
              <a:buNone/>
            </a:pPr>
            <a:r>
              <a:rPr lang="en-US" sz="1100" dirty="0">
                <a:solidFill>
                  <a:srgbClr val="0F172A"/>
                </a:solidFill>
                <a:latin typeface="Calibri" pitchFamily="34" charset="0"/>
                <a:ea typeface="Calibri" pitchFamily="34" charset="-122"/>
                <a:cs typeface="Calibri" pitchFamily="34" charset="-120"/>
              </a:rPr>
              <a:t>/apostille</a:t>
            </a:r>
            <a:endParaRPr lang="en-US" sz="1100" dirty="0"/>
          </a:p>
        </p:txBody>
      </p:sp>
      <p:sp>
        <p:nvSpPr>
          <p:cNvPr id="35" name="Text 33"/>
          <p:cNvSpPr/>
          <p:nvPr/>
        </p:nvSpPr>
        <p:spPr>
          <a:xfrm>
            <a:off x="6766560" y="5303520"/>
            <a:ext cx="4937760" cy="566928"/>
          </a:xfrm>
          <a:prstGeom prst="rect">
            <a:avLst/>
          </a:prstGeom>
          <a:noFill/>
          <a:ln/>
        </p:spPr>
        <p:txBody>
          <a:bodyPr wrap="square" rtlCol="0" anchor="ctr"/>
          <a:lstStyle/>
          <a:p>
            <a:pPr indent="0" marL="0">
              <a:buNone/>
            </a:pPr>
            <a:r>
              <a:rPr lang="en-US" sz="1100" dirty="0">
                <a:solidFill>
                  <a:srgbClr val="0F172A"/>
                </a:solidFill>
                <a:latin typeface="Calibri" pitchFamily="34" charset="0"/>
                <a:ea typeface="Calibri" pitchFamily="34" charset="-122"/>
                <a:cs typeface="Calibri" pitchFamily="34" charset="-120"/>
              </a:rPr>
              <a:t>apostille_partner_companies · apostille_issuance_log</a:t>
            </a:r>
            <a:endParaRPr lang="en-US" sz="1100" dirty="0"/>
          </a:p>
        </p:txBody>
      </p:sp>
      <p:sp>
        <p:nvSpPr>
          <p:cNvPr id="36" name="Text 34"/>
          <p:cNvSpPr/>
          <p:nvPr/>
        </p:nvSpPr>
        <p:spPr>
          <a:xfrm>
            <a:off x="548640" y="6035040"/>
            <a:ext cx="10972800" cy="365760"/>
          </a:xfrm>
          <a:prstGeom prst="rect">
            <a:avLst/>
          </a:prstGeom>
          <a:noFill/>
          <a:ln/>
        </p:spPr>
        <p:txBody>
          <a:bodyPr wrap="square" rtlCol="0" anchor="ctr"/>
          <a:lstStyle/>
          <a:p>
            <a:pPr indent="0" marL="0">
              <a:buNone/>
            </a:pPr>
            <a:r>
              <a:rPr lang="en-US" sz="1200" i="1" dirty="0">
                <a:solidFill>
                  <a:srgbClr val="6B7280"/>
                </a:solidFill>
                <a:latin typeface="Calibri" pitchFamily="34" charset="0"/>
                <a:ea typeface="Calibri" pitchFamily="34" charset="-122"/>
                <a:cs typeface="Calibri" pitchFamily="34" charset="-120"/>
              </a:rPr>
              <a:t>Every partner requires an active DSA (data sharing agreement) before receiving any case data.</a:t>
            </a:r>
            <a:endParaRPr lang="en-US" sz="1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1E2761"/>
        </a:solidFill>
      </p:bgPr>
    </p:bg>
    <p:spTree>
      <p:nvGrpSpPr>
        <p:cNvPr id="1" name=""/>
        <p:cNvGrpSpPr/>
        <p:nvPr/>
      </p:nvGrpSpPr>
      <p:grpSpPr>
        <a:xfrm>
          <a:off x="0" y="0"/>
          <a:ext cx="0" cy="0"/>
          <a:chOff x="0" y="0"/>
          <a:chExt cx="0" cy="0"/>
        </a:xfrm>
      </p:grpSpPr>
      <p:sp>
        <p:nvSpPr>
          <p:cNvPr id="2" name="Shape 0"/>
          <p:cNvSpPr/>
          <p:nvPr/>
        </p:nvSpPr>
        <p:spPr>
          <a:xfrm>
            <a:off x="548640" y="2880360"/>
            <a:ext cx="548640" cy="54864"/>
          </a:xfrm>
          <a:prstGeom prst="rect">
            <a:avLst/>
          </a:prstGeom>
          <a:solidFill>
            <a:srgbClr val="F96167"/>
          </a:solidFill>
          <a:ln/>
        </p:spPr>
      </p:sp>
      <p:sp>
        <p:nvSpPr>
          <p:cNvPr id="3" name="Text 1"/>
          <p:cNvSpPr/>
          <p:nvPr/>
        </p:nvSpPr>
        <p:spPr>
          <a:xfrm>
            <a:off x="548640" y="2468880"/>
            <a:ext cx="10972800" cy="274320"/>
          </a:xfrm>
          <a:prstGeom prst="rect">
            <a:avLst/>
          </a:prstGeom>
          <a:noFill/>
          <a:ln/>
        </p:spPr>
        <p:txBody>
          <a:bodyPr wrap="square" rtlCol="0" anchor="ctr"/>
          <a:lstStyle/>
          <a:p>
            <a:pPr indent="0" marL="0">
              <a:buNone/>
            </a:pPr>
            <a:r>
              <a:rPr lang="en-US" sz="1200" b="1" spc="300" kern="0" dirty="0">
                <a:solidFill>
                  <a:srgbClr val="F96167"/>
                </a:solidFill>
                <a:latin typeface="Calibri" pitchFamily="34" charset="0"/>
                <a:ea typeface="Calibri" pitchFamily="34" charset="-122"/>
                <a:cs typeface="Calibri" pitchFamily="34" charset="-120"/>
              </a:rPr>
              <a:t>SECTION 06</a:t>
            </a:r>
            <a:endParaRPr lang="en-US" sz="1200" dirty="0"/>
          </a:p>
        </p:txBody>
      </p:sp>
      <p:sp>
        <p:nvSpPr>
          <p:cNvPr id="4" name="Text 2"/>
          <p:cNvSpPr/>
          <p:nvPr/>
        </p:nvSpPr>
        <p:spPr>
          <a:xfrm>
            <a:off x="548640" y="3017520"/>
            <a:ext cx="10972800" cy="914400"/>
          </a:xfrm>
          <a:prstGeom prst="rect">
            <a:avLst/>
          </a:prstGeom>
          <a:noFill/>
          <a:ln/>
        </p:spPr>
        <p:txBody>
          <a:bodyPr wrap="square" rtlCol="0" anchor="ctr"/>
          <a:lstStyle/>
          <a:p>
            <a:pPr indent="0" marL="0">
              <a:buNone/>
            </a:pPr>
            <a:r>
              <a:rPr lang="en-US" sz="4400" b="1" dirty="0">
                <a:solidFill>
                  <a:srgbClr val="FFFFFF"/>
                </a:solidFill>
                <a:latin typeface="Georgia" pitchFamily="34" charset="0"/>
                <a:ea typeface="Georgia" pitchFamily="34" charset="-122"/>
                <a:cs typeface="Georgia" pitchFamily="34" charset="-120"/>
              </a:rPr>
              <a:t>Apostille partner portal</a:t>
            </a:r>
            <a:endParaRPr lang="en-US" sz="4400" dirty="0"/>
          </a:p>
        </p:txBody>
      </p:sp>
      <p:sp>
        <p:nvSpPr>
          <p:cNvPr id="5" name="Text 3"/>
          <p:cNvSpPr/>
          <p:nvPr/>
        </p:nvSpPr>
        <p:spPr>
          <a:xfrm>
            <a:off x="548640" y="4114800"/>
            <a:ext cx="10058400" cy="731520"/>
          </a:xfrm>
          <a:prstGeom prst="rect">
            <a:avLst/>
          </a:prstGeom>
          <a:noFill/>
          <a:ln/>
        </p:spPr>
        <p:txBody>
          <a:bodyPr wrap="square" rtlCol="0" anchor="ctr"/>
          <a:lstStyle/>
          <a:p>
            <a:pPr indent="0" marL="0">
              <a:buNone/>
            </a:pPr>
            <a:r>
              <a:rPr lang="en-US" sz="1800" i="1" dirty="0">
                <a:solidFill>
                  <a:srgbClr val="CADCFC"/>
                </a:solidFill>
                <a:latin typeface="Calibri" pitchFamily="34" charset="0"/>
                <a:ea typeface="Calibri" pitchFamily="34" charset="-122"/>
                <a:cs typeface="Calibri" pitchFamily="34" charset="-120"/>
              </a:rPr>
              <a:t>External authenticators see cases only when a signed ORDER authorizes them.</a:t>
            </a:r>
            <a:endParaRPr lang="en-US" sz="1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457200"/>
            <a:ext cx="10972800" cy="274320"/>
          </a:xfrm>
          <a:prstGeom prst="rect">
            <a:avLst/>
          </a:prstGeom>
          <a:noFill/>
          <a:ln/>
        </p:spPr>
        <p:txBody>
          <a:bodyPr wrap="square" rtlCol="0" anchor="ctr"/>
          <a:lstStyle/>
          <a:p>
            <a:pPr indent="0" marL="0">
              <a:buNone/>
            </a:pPr>
            <a:r>
              <a:rPr lang="en-US" sz="1200" b="1" spc="300" kern="0" dirty="0">
                <a:solidFill>
                  <a:srgbClr val="F96167"/>
                </a:solidFill>
                <a:latin typeface="Calibri" pitchFamily="34" charset="0"/>
                <a:ea typeface="Calibri" pitchFamily="34" charset="-122"/>
                <a:cs typeface="Calibri" pitchFamily="34" charset="-120"/>
              </a:rPr>
              <a:t>06 · APOSTILLE</a:t>
            </a:r>
            <a:endParaRPr lang="en-US" sz="1200" dirty="0"/>
          </a:p>
        </p:txBody>
      </p:sp>
      <p:sp>
        <p:nvSpPr>
          <p:cNvPr id="3" name="Text 1"/>
          <p:cNvSpPr/>
          <p:nvPr/>
        </p:nvSpPr>
        <p:spPr>
          <a:xfrm>
            <a:off x="548640" y="731520"/>
            <a:ext cx="10972800" cy="822960"/>
          </a:xfrm>
          <a:prstGeom prst="rect">
            <a:avLst/>
          </a:prstGeom>
          <a:noFill/>
          <a:ln/>
        </p:spPr>
        <p:txBody>
          <a:bodyPr wrap="square" rtlCol="0" anchor="ctr"/>
          <a:lstStyle/>
          <a:p>
            <a:pPr indent="0" marL="0">
              <a:buNone/>
            </a:pPr>
            <a:r>
              <a:rPr lang="en-US" sz="3400" b="1" dirty="0">
                <a:solidFill>
                  <a:srgbClr val="1E2761"/>
                </a:solidFill>
                <a:latin typeface="Georgia" pitchFamily="34" charset="0"/>
                <a:ea typeface="Georgia" pitchFamily="34" charset="-122"/>
                <a:cs typeface="Georgia" pitchFamily="34" charset="-120"/>
              </a:rPr>
              <a:t>From order issuance to apostilled document</a:t>
            </a:r>
            <a:endParaRPr lang="en-US" sz="3400" dirty="0"/>
          </a:p>
        </p:txBody>
      </p:sp>
      <p:sp>
        <p:nvSpPr>
          <p:cNvPr id="4" name="Shape 2"/>
          <p:cNvSpPr/>
          <p:nvPr/>
        </p:nvSpPr>
        <p:spPr>
          <a:xfrm>
            <a:off x="548640" y="2286000"/>
            <a:ext cx="2194560" cy="1737360"/>
          </a:xfrm>
          <a:prstGeom prst="roundRect">
            <a:avLst>
              <a:gd name="adj" fmla="val 5263"/>
            </a:avLst>
          </a:prstGeom>
          <a:solidFill>
            <a:srgbClr val="F5F7FB"/>
          </a:solidFill>
          <a:ln w="25400">
            <a:solidFill>
              <a:srgbClr val="F96167"/>
            </a:solidFill>
            <a:prstDash val="solid"/>
          </a:ln>
        </p:spPr>
      </p:sp>
      <p:sp>
        <p:nvSpPr>
          <p:cNvPr id="5" name="Shape 3"/>
          <p:cNvSpPr/>
          <p:nvPr/>
        </p:nvSpPr>
        <p:spPr>
          <a:xfrm>
            <a:off x="1371600" y="2423160"/>
            <a:ext cx="548640" cy="548640"/>
          </a:xfrm>
          <a:prstGeom prst="ellipse">
            <a:avLst/>
          </a:prstGeom>
          <a:solidFill>
            <a:srgbClr val="F96167"/>
          </a:solidFill>
          <a:ln/>
        </p:spPr>
      </p:sp>
      <p:sp>
        <p:nvSpPr>
          <p:cNvPr id="6" name="Text 4"/>
          <p:cNvSpPr/>
          <p:nvPr/>
        </p:nvSpPr>
        <p:spPr>
          <a:xfrm>
            <a:off x="1371600" y="2423160"/>
            <a:ext cx="548640" cy="548640"/>
          </a:xfrm>
          <a:prstGeom prst="rect">
            <a:avLst/>
          </a:prstGeom>
          <a:noFill/>
          <a:ln/>
        </p:spPr>
        <p:txBody>
          <a:bodyPr wrap="square" rtlCol="0" anchor="ctr"/>
          <a:lstStyle/>
          <a:p>
            <a:pPr algn="ctr" indent="0" marL="0">
              <a:buNone/>
            </a:pPr>
            <a:r>
              <a:rPr lang="en-US" sz="2000" b="1" dirty="0">
                <a:solidFill>
                  <a:srgbClr val="FFFFFF"/>
                </a:solidFill>
                <a:latin typeface="Georgia" pitchFamily="34" charset="0"/>
                <a:ea typeface="Georgia" pitchFamily="34" charset="-122"/>
                <a:cs typeface="Georgia" pitchFamily="34" charset="-120"/>
              </a:rPr>
              <a:t>1</a:t>
            </a:r>
            <a:endParaRPr lang="en-US" sz="2000" dirty="0"/>
          </a:p>
        </p:txBody>
      </p:sp>
      <p:sp>
        <p:nvSpPr>
          <p:cNvPr id="7" name="Text 5"/>
          <p:cNvSpPr/>
          <p:nvPr/>
        </p:nvSpPr>
        <p:spPr>
          <a:xfrm>
            <a:off x="640080" y="3063240"/>
            <a:ext cx="2011680" cy="457200"/>
          </a:xfrm>
          <a:prstGeom prst="rect">
            <a:avLst/>
          </a:prstGeom>
          <a:noFill/>
          <a:ln/>
        </p:spPr>
        <p:txBody>
          <a:bodyPr wrap="square" rtlCol="0" anchor="ctr"/>
          <a:lstStyle/>
          <a:p>
            <a:pPr algn="ctr" indent="0" marL="0">
              <a:buNone/>
            </a:pPr>
            <a:r>
              <a:rPr lang="en-US" sz="1300" b="1" dirty="0">
                <a:solidFill>
                  <a:srgbClr val="1E2761"/>
                </a:solidFill>
                <a:latin typeface="Calibri" pitchFamily="34" charset="0"/>
                <a:ea typeface="Calibri" pitchFamily="34" charset="-122"/>
                <a:cs typeface="Calibri" pitchFamily="34" charset="-120"/>
              </a:rPr>
              <a:t>Board issues ORDER</a:t>
            </a:r>
            <a:endParaRPr lang="en-US" sz="1300" dirty="0"/>
          </a:p>
        </p:txBody>
      </p:sp>
      <p:sp>
        <p:nvSpPr>
          <p:cNvPr id="8" name="Text 6"/>
          <p:cNvSpPr/>
          <p:nvPr/>
        </p:nvSpPr>
        <p:spPr>
          <a:xfrm>
            <a:off x="640080" y="3520440"/>
            <a:ext cx="2011680" cy="457200"/>
          </a:xfrm>
          <a:prstGeom prst="rect">
            <a:avLst/>
          </a:prstGeom>
          <a:noFill/>
          <a:ln/>
        </p:spPr>
        <p:txBody>
          <a:bodyPr wrap="square" rtlCol="0" anchor="ctr"/>
          <a:lstStyle/>
          <a:p>
            <a:pPr algn="ctr" indent="0" marL="0">
              <a:buNone/>
            </a:pPr>
            <a:r>
              <a:rPr lang="en-US" sz="1100" dirty="0">
                <a:solidFill>
                  <a:srgbClr val="0F172A"/>
                </a:solidFill>
                <a:latin typeface="Calibri" pitchFamily="34" charset="0"/>
                <a:ea typeface="Calibri" pitchFamily="34" charset="-122"/>
                <a:cs typeface="Calibri" pitchFamily="34" charset="-120"/>
              </a:rPr>
              <a:t>Selects company, scope, expiry</a:t>
            </a:r>
            <a:endParaRPr lang="en-US" sz="1100" dirty="0"/>
          </a:p>
        </p:txBody>
      </p:sp>
      <p:sp>
        <p:nvSpPr>
          <p:cNvPr id="9" name="Shape 7"/>
          <p:cNvSpPr/>
          <p:nvPr/>
        </p:nvSpPr>
        <p:spPr>
          <a:xfrm>
            <a:off x="2880360" y="2286000"/>
            <a:ext cx="2194560" cy="1737360"/>
          </a:xfrm>
          <a:prstGeom prst="roundRect">
            <a:avLst>
              <a:gd name="adj" fmla="val 5263"/>
            </a:avLst>
          </a:prstGeom>
          <a:solidFill>
            <a:srgbClr val="F5F7FB"/>
          </a:solidFill>
          <a:ln w="25400">
            <a:solidFill>
              <a:srgbClr val="F96167"/>
            </a:solidFill>
            <a:prstDash val="solid"/>
          </a:ln>
        </p:spPr>
      </p:sp>
      <p:sp>
        <p:nvSpPr>
          <p:cNvPr id="10" name="Shape 8"/>
          <p:cNvSpPr/>
          <p:nvPr/>
        </p:nvSpPr>
        <p:spPr>
          <a:xfrm>
            <a:off x="3703320" y="2423160"/>
            <a:ext cx="548640" cy="548640"/>
          </a:xfrm>
          <a:prstGeom prst="ellipse">
            <a:avLst/>
          </a:prstGeom>
          <a:solidFill>
            <a:srgbClr val="F96167"/>
          </a:solidFill>
          <a:ln/>
        </p:spPr>
      </p:sp>
      <p:sp>
        <p:nvSpPr>
          <p:cNvPr id="11" name="Text 9"/>
          <p:cNvSpPr/>
          <p:nvPr/>
        </p:nvSpPr>
        <p:spPr>
          <a:xfrm>
            <a:off x="3703320" y="2423160"/>
            <a:ext cx="548640" cy="548640"/>
          </a:xfrm>
          <a:prstGeom prst="rect">
            <a:avLst/>
          </a:prstGeom>
          <a:noFill/>
          <a:ln/>
        </p:spPr>
        <p:txBody>
          <a:bodyPr wrap="square" rtlCol="0" anchor="ctr"/>
          <a:lstStyle/>
          <a:p>
            <a:pPr algn="ctr" indent="0" marL="0">
              <a:buNone/>
            </a:pPr>
            <a:r>
              <a:rPr lang="en-US" sz="2000" b="1" dirty="0">
                <a:solidFill>
                  <a:srgbClr val="FFFFFF"/>
                </a:solidFill>
                <a:latin typeface="Georgia" pitchFamily="34" charset="0"/>
                <a:ea typeface="Georgia" pitchFamily="34" charset="-122"/>
                <a:cs typeface="Georgia" pitchFamily="34" charset="-120"/>
              </a:rPr>
              <a:t>2</a:t>
            </a:r>
            <a:endParaRPr lang="en-US" sz="2000" dirty="0"/>
          </a:p>
        </p:txBody>
      </p:sp>
      <p:sp>
        <p:nvSpPr>
          <p:cNvPr id="12" name="Text 10"/>
          <p:cNvSpPr/>
          <p:nvPr/>
        </p:nvSpPr>
        <p:spPr>
          <a:xfrm>
            <a:off x="2971800" y="3063240"/>
            <a:ext cx="2011680" cy="457200"/>
          </a:xfrm>
          <a:prstGeom prst="rect">
            <a:avLst/>
          </a:prstGeom>
          <a:noFill/>
          <a:ln/>
        </p:spPr>
        <p:txBody>
          <a:bodyPr wrap="square" rtlCol="0" anchor="ctr"/>
          <a:lstStyle/>
          <a:p>
            <a:pPr algn="ctr" indent="0" marL="0">
              <a:buNone/>
            </a:pPr>
            <a:r>
              <a:rPr lang="en-US" sz="1300" b="1" dirty="0">
                <a:solidFill>
                  <a:srgbClr val="1E2761"/>
                </a:solidFill>
                <a:latin typeface="Calibri" pitchFamily="34" charset="0"/>
                <a:ea typeface="Calibri" pitchFamily="34" charset="-122"/>
                <a:cs typeface="Calibri" pitchFamily="34" charset="-120"/>
              </a:rPr>
              <a:t>Partner sees case</a:t>
            </a:r>
            <a:endParaRPr lang="en-US" sz="1300" dirty="0"/>
          </a:p>
        </p:txBody>
      </p:sp>
      <p:sp>
        <p:nvSpPr>
          <p:cNvPr id="13" name="Text 11"/>
          <p:cNvSpPr/>
          <p:nvPr/>
        </p:nvSpPr>
        <p:spPr>
          <a:xfrm>
            <a:off x="2971800" y="3520440"/>
            <a:ext cx="2011680" cy="457200"/>
          </a:xfrm>
          <a:prstGeom prst="rect">
            <a:avLst/>
          </a:prstGeom>
          <a:noFill/>
          <a:ln/>
        </p:spPr>
        <p:txBody>
          <a:bodyPr wrap="square" rtlCol="0" anchor="ctr"/>
          <a:lstStyle/>
          <a:p>
            <a:pPr algn="ctr" indent="0" marL="0">
              <a:buNone/>
            </a:pPr>
            <a:r>
              <a:rPr lang="en-US" sz="1100" dirty="0">
                <a:solidFill>
                  <a:srgbClr val="0F172A"/>
                </a:solidFill>
                <a:latin typeface="Calibri" pitchFamily="34" charset="0"/>
                <a:ea typeface="Calibri" pitchFamily="34" charset="-122"/>
                <a:cs typeface="Calibri" pitchFamily="34" charset="-120"/>
              </a:rPr>
              <a:t>Appears in /apostille inbox</a:t>
            </a:r>
            <a:endParaRPr lang="en-US" sz="1100" dirty="0"/>
          </a:p>
        </p:txBody>
      </p:sp>
      <p:sp>
        <p:nvSpPr>
          <p:cNvPr id="14" name="Shape 12"/>
          <p:cNvSpPr/>
          <p:nvPr/>
        </p:nvSpPr>
        <p:spPr>
          <a:xfrm>
            <a:off x="5212080" y="2286000"/>
            <a:ext cx="2194560" cy="1737360"/>
          </a:xfrm>
          <a:prstGeom prst="roundRect">
            <a:avLst>
              <a:gd name="adj" fmla="val 5263"/>
            </a:avLst>
          </a:prstGeom>
          <a:solidFill>
            <a:srgbClr val="F5F7FB"/>
          </a:solidFill>
          <a:ln w="25400">
            <a:solidFill>
              <a:srgbClr val="F96167"/>
            </a:solidFill>
            <a:prstDash val="solid"/>
          </a:ln>
        </p:spPr>
      </p:sp>
      <p:sp>
        <p:nvSpPr>
          <p:cNvPr id="15" name="Shape 13"/>
          <p:cNvSpPr/>
          <p:nvPr/>
        </p:nvSpPr>
        <p:spPr>
          <a:xfrm>
            <a:off x="6035040" y="2423160"/>
            <a:ext cx="548640" cy="548640"/>
          </a:xfrm>
          <a:prstGeom prst="ellipse">
            <a:avLst/>
          </a:prstGeom>
          <a:solidFill>
            <a:srgbClr val="F96167"/>
          </a:solidFill>
          <a:ln/>
        </p:spPr>
      </p:sp>
      <p:sp>
        <p:nvSpPr>
          <p:cNvPr id="16" name="Text 14"/>
          <p:cNvSpPr/>
          <p:nvPr/>
        </p:nvSpPr>
        <p:spPr>
          <a:xfrm>
            <a:off x="6035040" y="2423160"/>
            <a:ext cx="548640" cy="548640"/>
          </a:xfrm>
          <a:prstGeom prst="rect">
            <a:avLst/>
          </a:prstGeom>
          <a:noFill/>
          <a:ln/>
        </p:spPr>
        <p:txBody>
          <a:bodyPr wrap="square" rtlCol="0" anchor="ctr"/>
          <a:lstStyle/>
          <a:p>
            <a:pPr algn="ctr" indent="0" marL="0">
              <a:buNone/>
            </a:pPr>
            <a:r>
              <a:rPr lang="en-US" sz="2000" b="1" dirty="0">
                <a:solidFill>
                  <a:srgbClr val="FFFFFF"/>
                </a:solidFill>
                <a:latin typeface="Georgia" pitchFamily="34" charset="0"/>
                <a:ea typeface="Georgia" pitchFamily="34" charset="-122"/>
                <a:cs typeface="Georgia" pitchFamily="34" charset="-120"/>
              </a:rPr>
              <a:t>3</a:t>
            </a:r>
            <a:endParaRPr lang="en-US" sz="2000" dirty="0"/>
          </a:p>
        </p:txBody>
      </p:sp>
      <p:sp>
        <p:nvSpPr>
          <p:cNvPr id="17" name="Text 15"/>
          <p:cNvSpPr/>
          <p:nvPr/>
        </p:nvSpPr>
        <p:spPr>
          <a:xfrm>
            <a:off x="5303520" y="3063240"/>
            <a:ext cx="2011680" cy="457200"/>
          </a:xfrm>
          <a:prstGeom prst="rect">
            <a:avLst/>
          </a:prstGeom>
          <a:noFill/>
          <a:ln/>
        </p:spPr>
        <p:txBody>
          <a:bodyPr wrap="square" rtlCol="0" anchor="ctr"/>
          <a:lstStyle/>
          <a:p>
            <a:pPr algn="ctr" indent="0" marL="0">
              <a:buNone/>
            </a:pPr>
            <a:r>
              <a:rPr lang="en-US" sz="1300" b="1" dirty="0">
                <a:solidFill>
                  <a:srgbClr val="1E2761"/>
                </a:solidFill>
                <a:latin typeface="Calibri" pitchFamily="34" charset="0"/>
                <a:ea typeface="Calibri" pitchFamily="34" charset="-122"/>
                <a:cs typeface="Calibri" pitchFamily="34" charset="-120"/>
              </a:rPr>
              <a:t>Partner uploads</a:t>
            </a:r>
            <a:endParaRPr lang="en-US" sz="1300" dirty="0"/>
          </a:p>
        </p:txBody>
      </p:sp>
      <p:sp>
        <p:nvSpPr>
          <p:cNvPr id="18" name="Text 16"/>
          <p:cNvSpPr/>
          <p:nvPr/>
        </p:nvSpPr>
        <p:spPr>
          <a:xfrm>
            <a:off x="5303520" y="3520440"/>
            <a:ext cx="2011680" cy="457200"/>
          </a:xfrm>
          <a:prstGeom prst="rect">
            <a:avLst/>
          </a:prstGeom>
          <a:noFill/>
          <a:ln/>
        </p:spPr>
        <p:txBody>
          <a:bodyPr wrap="square" rtlCol="0" anchor="ctr"/>
          <a:lstStyle/>
          <a:p>
            <a:pPr algn="ctr" indent="0" marL="0">
              <a:buNone/>
            </a:pPr>
            <a:r>
              <a:rPr lang="en-US" sz="1100" dirty="0">
                <a:solidFill>
                  <a:srgbClr val="0F172A"/>
                </a:solidFill>
                <a:latin typeface="Calibri" pitchFamily="34" charset="0"/>
                <a:ea typeface="Calibri" pitchFamily="34" charset="-122"/>
                <a:cs typeface="Calibri" pitchFamily="34" charset="-120"/>
              </a:rPr>
              <a:t>QuickUpload gated by scope</a:t>
            </a:r>
            <a:endParaRPr lang="en-US" sz="1100" dirty="0"/>
          </a:p>
        </p:txBody>
      </p:sp>
      <p:sp>
        <p:nvSpPr>
          <p:cNvPr id="19" name="Shape 17"/>
          <p:cNvSpPr/>
          <p:nvPr/>
        </p:nvSpPr>
        <p:spPr>
          <a:xfrm>
            <a:off x="7543800" y="2286000"/>
            <a:ext cx="2194560" cy="1737360"/>
          </a:xfrm>
          <a:prstGeom prst="roundRect">
            <a:avLst>
              <a:gd name="adj" fmla="val 5263"/>
            </a:avLst>
          </a:prstGeom>
          <a:solidFill>
            <a:srgbClr val="F5F7FB"/>
          </a:solidFill>
          <a:ln w="25400">
            <a:solidFill>
              <a:srgbClr val="F96167"/>
            </a:solidFill>
            <a:prstDash val="solid"/>
          </a:ln>
        </p:spPr>
      </p:sp>
      <p:sp>
        <p:nvSpPr>
          <p:cNvPr id="20" name="Shape 18"/>
          <p:cNvSpPr/>
          <p:nvPr/>
        </p:nvSpPr>
        <p:spPr>
          <a:xfrm>
            <a:off x="8366760" y="2423160"/>
            <a:ext cx="548640" cy="548640"/>
          </a:xfrm>
          <a:prstGeom prst="ellipse">
            <a:avLst/>
          </a:prstGeom>
          <a:solidFill>
            <a:srgbClr val="F96167"/>
          </a:solidFill>
          <a:ln/>
        </p:spPr>
      </p:sp>
      <p:sp>
        <p:nvSpPr>
          <p:cNvPr id="21" name="Text 19"/>
          <p:cNvSpPr/>
          <p:nvPr/>
        </p:nvSpPr>
        <p:spPr>
          <a:xfrm>
            <a:off x="8366760" y="2423160"/>
            <a:ext cx="548640" cy="548640"/>
          </a:xfrm>
          <a:prstGeom prst="rect">
            <a:avLst/>
          </a:prstGeom>
          <a:noFill/>
          <a:ln/>
        </p:spPr>
        <p:txBody>
          <a:bodyPr wrap="square" rtlCol="0" anchor="ctr"/>
          <a:lstStyle/>
          <a:p>
            <a:pPr algn="ctr" indent="0" marL="0">
              <a:buNone/>
            </a:pPr>
            <a:r>
              <a:rPr lang="en-US" sz="2000" b="1" dirty="0">
                <a:solidFill>
                  <a:srgbClr val="FFFFFF"/>
                </a:solidFill>
                <a:latin typeface="Georgia" pitchFamily="34" charset="0"/>
                <a:ea typeface="Georgia" pitchFamily="34" charset="-122"/>
                <a:cs typeface="Georgia" pitchFamily="34" charset="-120"/>
              </a:rPr>
              <a:t>4</a:t>
            </a:r>
            <a:endParaRPr lang="en-US" sz="2000" dirty="0"/>
          </a:p>
        </p:txBody>
      </p:sp>
      <p:sp>
        <p:nvSpPr>
          <p:cNvPr id="22" name="Text 20"/>
          <p:cNvSpPr/>
          <p:nvPr/>
        </p:nvSpPr>
        <p:spPr>
          <a:xfrm>
            <a:off x="7635240" y="3063240"/>
            <a:ext cx="2011680" cy="457200"/>
          </a:xfrm>
          <a:prstGeom prst="rect">
            <a:avLst/>
          </a:prstGeom>
          <a:noFill/>
          <a:ln/>
        </p:spPr>
        <p:txBody>
          <a:bodyPr wrap="square" rtlCol="0" anchor="ctr"/>
          <a:lstStyle/>
          <a:p>
            <a:pPr algn="ctr" indent="0" marL="0">
              <a:buNone/>
            </a:pPr>
            <a:r>
              <a:rPr lang="en-US" sz="1300" b="1" dirty="0">
                <a:solidFill>
                  <a:srgbClr val="1E2761"/>
                </a:solidFill>
                <a:latin typeface="Calibri" pitchFamily="34" charset="0"/>
                <a:ea typeface="Calibri" pitchFamily="34" charset="-122"/>
                <a:cs typeface="Calibri" pitchFamily="34" charset="-120"/>
              </a:rPr>
              <a:t>Issuance log</a:t>
            </a:r>
            <a:endParaRPr lang="en-US" sz="1300" dirty="0"/>
          </a:p>
        </p:txBody>
      </p:sp>
      <p:sp>
        <p:nvSpPr>
          <p:cNvPr id="23" name="Text 21"/>
          <p:cNvSpPr/>
          <p:nvPr/>
        </p:nvSpPr>
        <p:spPr>
          <a:xfrm>
            <a:off x="7635240" y="3520440"/>
            <a:ext cx="2011680" cy="457200"/>
          </a:xfrm>
          <a:prstGeom prst="rect">
            <a:avLst/>
          </a:prstGeom>
          <a:noFill/>
          <a:ln/>
        </p:spPr>
        <p:txBody>
          <a:bodyPr wrap="square" rtlCol="0" anchor="ctr"/>
          <a:lstStyle/>
          <a:p>
            <a:pPr algn="ctr" indent="0" marL="0">
              <a:buNone/>
            </a:pPr>
            <a:r>
              <a:rPr lang="en-US" sz="1100" dirty="0">
                <a:solidFill>
                  <a:srgbClr val="0F172A"/>
                </a:solidFill>
                <a:latin typeface="Calibri" pitchFamily="34" charset="0"/>
                <a:ea typeface="Calibri" pitchFamily="34" charset="-122"/>
                <a:cs typeface="Calibri" pitchFamily="34" charset="-120"/>
              </a:rPr>
              <a:t>Tracking #, courier, dates</a:t>
            </a:r>
            <a:endParaRPr lang="en-US" sz="1100" dirty="0"/>
          </a:p>
        </p:txBody>
      </p:sp>
      <p:sp>
        <p:nvSpPr>
          <p:cNvPr id="24" name="Shape 22"/>
          <p:cNvSpPr/>
          <p:nvPr/>
        </p:nvSpPr>
        <p:spPr>
          <a:xfrm>
            <a:off x="9875520" y="2286000"/>
            <a:ext cx="2194560" cy="1737360"/>
          </a:xfrm>
          <a:prstGeom prst="roundRect">
            <a:avLst>
              <a:gd name="adj" fmla="val 5263"/>
            </a:avLst>
          </a:prstGeom>
          <a:solidFill>
            <a:srgbClr val="F5F7FB"/>
          </a:solidFill>
          <a:ln w="25400">
            <a:solidFill>
              <a:srgbClr val="F96167"/>
            </a:solidFill>
            <a:prstDash val="solid"/>
          </a:ln>
        </p:spPr>
      </p:sp>
      <p:sp>
        <p:nvSpPr>
          <p:cNvPr id="25" name="Shape 23"/>
          <p:cNvSpPr/>
          <p:nvPr/>
        </p:nvSpPr>
        <p:spPr>
          <a:xfrm>
            <a:off x="10698480" y="2423160"/>
            <a:ext cx="548640" cy="548640"/>
          </a:xfrm>
          <a:prstGeom prst="ellipse">
            <a:avLst/>
          </a:prstGeom>
          <a:solidFill>
            <a:srgbClr val="F96167"/>
          </a:solidFill>
          <a:ln/>
        </p:spPr>
      </p:sp>
      <p:sp>
        <p:nvSpPr>
          <p:cNvPr id="26" name="Text 24"/>
          <p:cNvSpPr/>
          <p:nvPr/>
        </p:nvSpPr>
        <p:spPr>
          <a:xfrm>
            <a:off x="10698480" y="2423160"/>
            <a:ext cx="548640" cy="548640"/>
          </a:xfrm>
          <a:prstGeom prst="rect">
            <a:avLst/>
          </a:prstGeom>
          <a:noFill/>
          <a:ln/>
        </p:spPr>
        <p:txBody>
          <a:bodyPr wrap="square" rtlCol="0" anchor="ctr"/>
          <a:lstStyle/>
          <a:p>
            <a:pPr algn="ctr" indent="0" marL="0">
              <a:buNone/>
            </a:pPr>
            <a:r>
              <a:rPr lang="en-US" sz="2000" b="1" dirty="0">
                <a:solidFill>
                  <a:srgbClr val="FFFFFF"/>
                </a:solidFill>
                <a:latin typeface="Georgia" pitchFamily="34" charset="0"/>
                <a:ea typeface="Georgia" pitchFamily="34" charset="-122"/>
                <a:cs typeface="Georgia" pitchFamily="34" charset="-120"/>
              </a:rPr>
              <a:t>5</a:t>
            </a:r>
            <a:endParaRPr lang="en-US" sz="2000" dirty="0"/>
          </a:p>
        </p:txBody>
      </p:sp>
      <p:sp>
        <p:nvSpPr>
          <p:cNvPr id="27" name="Text 25"/>
          <p:cNvSpPr/>
          <p:nvPr/>
        </p:nvSpPr>
        <p:spPr>
          <a:xfrm>
            <a:off x="9966960" y="3063240"/>
            <a:ext cx="2011680" cy="457200"/>
          </a:xfrm>
          <a:prstGeom prst="rect">
            <a:avLst/>
          </a:prstGeom>
          <a:noFill/>
          <a:ln/>
        </p:spPr>
        <p:txBody>
          <a:bodyPr wrap="square" rtlCol="0" anchor="ctr"/>
          <a:lstStyle/>
          <a:p>
            <a:pPr algn="ctr" indent="0" marL="0">
              <a:buNone/>
            </a:pPr>
            <a:r>
              <a:rPr lang="en-US" sz="1300" b="1" dirty="0">
                <a:solidFill>
                  <a:srgbClr val="1E2761"/>
                </a:solidFill>
                <a:latin typeface="Calibri" pitchFamily="34" charset="0"/>
                <a:ea typeface="Calibri" pitchFamily="34" charset="-122"/>
                <a:cs typeface="Calibri" pitchFamily="34" charset="-120"/>
              </a:rPr>
              <a:t>Recall (optional)</a:t>
            </a:r>
            <a:endParaRPr lang="en-US" sz="1300" dirty="0"/>
          </a:p>
        </p:txBody>
      </p:sp>
      <p:sp>
        <p:nvSpPr>
          <p:cNvPr id="28" name="Text 26"/>
          <p:cNvSpPr/>
          <p:nvPr/>
        </p:nvSpPr>
        <p:spPr>
          <a:xfrm>
            <a:off x="9966960" y="3520440"/>
            <a:ext cx="2011680" cy="457200"/>
          </a:xfrm>
          <a:prstGeom prst="rect">
            <a:avLst/>
          </a:prstGeom>
          <a:noFill/>
          <a:ln/>
        </p:spPr>
        <p:txBody>
          <a:bodyPr wrap="square" rtlCol="0" anchor="ctr"/>
          <a:lstStyle/>
          <a:p>
            <a:pPr algn="ctr" indent="0" marL="0">
              <a:buNone/>
            </a:pPr>
            <a:r>
              <a:rPr lang="en-US" sz="1100" dirty="0">
                <a:solidFill>
                  <a:srgbClr val="0F172A"/>
                </a:solidFill>
                <a:latin typeface="Calibri" pitchFamily="34" charset="0"/>
                <a:ea typeface="Calibri" pitchFamily="34" charset="-122"/>
                <a:cs typeface="Calibri" pitchFamily="34" charset="-120"/>
              </a:rPr>
              <a:t>Auto-revokes access, requires ack</a:t>
            </a:r>
            <a:endParaRPr lang="en-US" sz="1100" dirty="0"/>
          </a:p>
        </p:txBody>
      </p:sp>
      <p:sp>
        <p:nvSpPr>
          <p:cNvPr id="29" name="Text 27"/>
          <p:cNvSpPr/>
          <p:nvPr/>
        </p:nvSpPr>
        <p:spPr>
          <a:xfrm>
            <a:off x="548640" y="4480560"/>
            <a:ext cx="10972800" cy="365760"/>
          </a:xfrm>
          <a:prstGeom prst="rect">
            <a:avLst/>
          </a:prstGeom>
          <a:noFill/>
          <a:ln/>
        </p:spPr>
        <p:txBody>
          <a:bodyPr wrap="square" rtlCol="0" anchor="ctr"/>
          <a:lstStyle/>
          <a:p>
            <a:pPr indent="0" marL="0">
              <a:buNone/>
            </a:pPr>
            <a:r>
              <a:rPr lang="en-US" sz="1600" b="1" dirty="0">
                <a:solidFill>
                  <a:srgbClr val="1E2761"/>
                </a:solidFill>
                <a:latin typeface="Calibri" pitchFamily="34" charset="0"/>
                <a:ea typeface="Calibri" pitchFamily="34" charset="-122"/>
                <a:cs typeface="Calibri" pitchFamily="34" charset="-120"/>
              </a:rPr>
              <a:t>Scope flags determine disclosure</a:t>
            </a:r>
            <a:endParaRPr lang="en-US" sz="1600" dirty="0"/>
          </a:p>
        </p:txBody>
      </p:sp>
      <p:sp>
        <p:nvSpPr>
          <p:cNvPr id="30" name="Shape 28"/>
          <p:cNvSpPr/>
          <p:nvPr/>
        </p:nvSpPr>
        <p:spPr>
          <a:xfrm>
            <a:off x="548640" y="4937760"/>
            <a:ext cx="2697480" cy="1280160"/>
          </a:xfrm>
          <a:prstGeom prst="roundRect">
            <a:avLst>
              <a:gd name="adj" fmla="val 3571"/>
            </a:avLst>
          </a:prstGeom>
          <a:solidFill>
            <a:srgbClr val="1E2761"/>
          </a:solidFill>
          <a:ln w="12700">
            <a:solidFill>
              <a:srgbClr val="1E2761"/>
            </a:solidFill>
            <a:prstDash val="solid"/>
          </a:ln>
        </p:spPr>
      </p:sp>
      <p:sp>
        <p:nvSpPr>
          <p:cNvPr id="31" name="Text 29"/>
          <p:cNvSpPr/>
          <p:nvPr/>
        </p:nvSpPr>
        <p:spPr>
          <a:xfrm>
            <a:off x="685800" y="5029200"/>
            <a:ext cx="2468880" cy="365760"/>
          </a:xfrm>
          <a:prstGeom prst="rect">
            <a:avLst/>
          </a:prstGeom>
          <a:noFill/>
          <a:ln/>
        </p:spPr>
        <p:txBody>
          <a:bodyPr wrap="square" rtlCol="0" anchor="ctr"/>
          <a:lstStyle/>
          <a:p>
            <a:pPr indent="0" marL="0">
              <a:buNone/>
            </a:pPr>
            <a:r>
              <a:rPr lang="en-US" sz="1200" b="1" dirty="0">
                <a:solidFill>
                  <a:srgbClr val="F9E795"/>
                </a:solidFill>
                <a:latin typeface="Calibri" pitchFamily="34" charset="0"/>
                <a:ea typeface="Calibri" pitchFamily="34" charset="-122"/>
                <a:cs typeface="Calibri" pitchFamily="34" charset="-120"/>
              </a:rPr>
              <a:t>case_metadata</a:t>
            </a:r>
            <a:endParaRPr lang="en-US" sz="1200" dirty="0"/>
          </a:p>
        </p:txBody>
      </p:sp>
      <p:sp>
        <p:nvSpPr>
          <p:cNvPr id="32" name="Text 30"/>
          <p:cNvSpPr/>
          <p:nvPr/>
        </p:nvSpPr>
        <p:spPr>
          <a:xfrm>
            <a:off x="685800" y="5394960"/>
            <a:ext cx="2468880" cy="731520"/>
          </a:xfrm>
          <a:prstGeom prst="rect">
            <a:avLst/>
          </a:prstGeom>
          <a:noFill/>
          <a:ln/>
        </p:spPr>
        <p:txBody>
          <a:bodyPr wrap="square" rtlCol="0" anchor="ctr"/>
          <a:lstStyle/>
          <a:p>
            <a:pPr indent="0" marL="0">
              <a:buNone/>
            </a:pPr>
            <a:r>
              <a:rPr lang="en-US" sz="1100" dirty="0">
                <a:solidFill>
                  <a:srgbClr val="FFFFFF"/>
                </a:solidFill>
                <a:latin typeface="Calibri" pitchFamily="34" charset="0"/>
                <a:ea typeface="Calibri" pitchFamily="34" charset="-122"/>
                <a:cs typeface="Calibri" pitchFamily="34" charset="-120"/>
              </a:rPr>
              <a:t>Case number &amp; basics</a:t>
            </a:r>
            <a:endParaRPr lang="en-US" sz="1100" dirty="0"/>
          </a:p>
        </p:txBody>
      </p:sp>
      <p:sp>
        <p:nvSpPr>
          <p:cNvPr id="33" name="Shape 31"/>
          <p:cNvSpPr/>
          <p:nvPr/>
        </p:nvSpPr>
        <p:spPr>
          <a:xfrm>
            <a:off x="3429000" y="4937760"/>
            <a:ext cx="2697480" cy="1280160"/>
          </a:xfrm>
          <a:prstGeom prst="roundRect">
            <a:avLst>
              <a:gd name="adj" fmla="val 3571"/>
            </a:avLst>
          </a:prstGeom>
          <a:solidFill>
            <a:srgbClr val="1E2761"/>
          </a:solidFill>
          <a:ln w="12700">
            <a:solidFill>
              <a:srgbClr val="1E2761"/>
            </a:solidFill>
            <a:prstDash val="solid"/>
          </a:ln>
        </p:spPr>
      </p:sp>
      <p:sp>
        <p:nvSpPr>
          <p:cNvPr id="34" name="Text 32"/>
          <p:cNvSpPr/>
          <p:nvPr/>
        </p:nvSpPr>
        <p:spPr>
          <a:xfrm>
            <a:off x="3566160" y="5029200"/>
            <a:ext cx="2468880" cy="365760"/>
          </a:xfrm>
          <a:prstGeom prst="rect">
            <a:avLst/>
          </a:prstGeom>
          <a:noFill/>
          <a:ln/>
        </p:spPr>
        <p:txBody>
          <a:bodyPr wrap="square" rtlCol="0" anchor="ctr"/>
          <a:lstStyle/>
          <a:p>
            <a:pPr indent="0" marL="0">
              <a:buNone/>
            </a:pPr>
            <a:r>
              <a:rPr lang="en-US" sz="1200" b="1" dirty="0">
                <a:solidFill>
                  <a:srgbClr val="F9E795"/>
                </a:solidFill>
                <a:latin typeface="Calibri" pitchFamily="34" charset="0"/>
                <a:ea typeface="Calibri" pitchFamily="34" charset="-122"/>
                <a:cs typeface="Calibri" pitchFamily="34" charset="-120"/>
              </a:rPr>
              <a:t>retrieve_docs</a:t>
            </a:r>
            <a:endParaRPr lang="en-US" sz="1200" dirty="0"/>
          </a:p>
        </p:txBody>
      </p:sp>
      <p:sp>
        <p:nvSpPr>
          <p:cNvPr id="35" name="Text 33"/>
          <p:cNvSpPr/>
          <p:nvPr/>
        </p:nvSpPr>
        <p:spPr>
          <a:xfrm>
            <a:off x="3566160" y="5394960"/>
            <a:ext cx="2468880" cy="731520"/>
          </a:xfrm>
          <a:prstGeom prst="rect">
            <a:avLst/>
          </a:prstGeom>
          <a:noFill/>
          <a:ln/>
        </p:spPr>
        <p:txBody>
          <a:bodyPr wrap="square" rtlCol="0" anchor="ctr"/>
          <a:lstStyle/>
          <a:p>
            <a:pPr indent="0" marL="0">
              <a:buNone/>
            </a:pPr>
            <a:r>
              <a:rPr lang="en-US" sz="1100" dirty="0">
                <a:solidFill>
                  <a:srgbClr val="FFFFFF"/>
                </a:solidFill>
                <a:latin typeface="Calibri" pitchFamily="34" charset="0"/>
                <a:ea typeface="Calibri" pitchFamily="34" charset="-122"/>
                <a:cs typeface="Calibri" pitchFamily="34" charset="-120"/>
              </a:rPr>
              <a:t>Read case documents</a:t>
            </a:r>
            <a:endParaRPr lang="en-US" sz="1100" dirty="0"/>
          </a:p>
        </p:txBody>
      </p:sp>
      <p:sp>
        <p:nvSpPr>
          <p:cNvPr id="36" name="Shape 34"/>
          <p:cNvSpPr/>
          <p:nvPr/>
        </p:nvSpPr>
        <p:spPr>
          <a:xfrm>
            <a:off x="6309360" y="4937760"/>
            <a:ext cx="2697480" cy="1280160"/>
          </a:xfrm>
          <a:prstGeom prst="roundRect">
            <a:avLst>
              <a:gd name="adj" fmla="val 3571"/>
            </a:avLst>
          </a:prstGeom>
          <a:solidFill>
            <a:srgbClr val="1E2761"/>
          </a:solidFill>
          <a:ln w="12700">
            <a:solidFill>
              <a:srgbClr val="1E2761"/>
            </a:solidFill>
            <a:prstDash val="solid"/>
          </a:ln>
        </p:spPr>
      </p:sp>
      <p:sp>
        <p:nvSpPr>
          <p:cNvPr id="37" name="Text 35"/>
          <p:cNvSpPr/>
          <p:nvPr/>
        </p:nvSpPr>
        <p:spPr>
          <a:xfrm>
            <a:off x="6446520" y="5029200"/>
            <a:ext cx="2468880" cy="365760"/>
          </a:xfrm>
          <a:prstGeom prst="rect">
            <a:avLst/>
          </a:prstGeom>
          <a:noFill/>
          <a:ln/>
        </p:spPr>
        <p:txBody>
          <a:bodyPr wrap="square" rtlCol="0" anchor="ctr"/>
          <a:lstStyle/>
          <a:p>
            <a:pPr indent="0" marL="0">
              <a:buNone/>
            </a:pPr>
            <a:r>
              <a:rPr lang="en-US" sz="1200" b="1" dirty="0">
                <a:solidFill>
                  <a:srgbClr val="F9E795"/>
                </a:solidFill>
                <a:latin typeface="Calibri" pitchFamily="34" charset="0"/>
                <a:ea typeface="Calibri" pitchFamily="34" charset="-122"/>
                <a:cs typeface="Calibri" pitchFamily="34" charset="-120"/>
              </a:rPr>
              <a:t>apostille_documents</a:t>
            </a:r>
            <a:endParaRPr lang="en-US" sz="1200" dirty="0"/>
          </a:p>
        </p:txBody>
      </p:sp>
      <p:sp>
        <p:nvSpPr>
          <p:cNvPr id="38" name="Text 36"/>
          <p:cNvSpPr/>
          <p:nvPr/>
        </p:nvSpPr>
        <p:spPr>
          <a:xfrm>
            <a:off x="6446520" y="5394960"/>
            <a:ext cx="2468880" cy="731520"/>
          </a:xfrm>
          <a:prstGeom prst="rect">
            <a:avLst/>
          </a:prstGeom>
          <a:noFill/>
          <a:ln/>
        </p:spPr>
        <p:txBody>
          <a:bodyPr wrap="square" rtlCol="0" anchor="ctr"/>
          <a:lstStyle/>
          <a:p>
            <a:pPr indent="0" marL="0">
              <a:buNone/>
            </a:pPr>
            <a:r>
              <a:rPr lang="en-US" sz="1100" dirty="0">
                <a:solidFill>
                  <a:srgbClr val="FFFFFF"/>
                </a:solidFill>
                <a:latin typeface="Calibri" pitchFamily="34" charset="0"/>
                <a:ea typeface="Calibri" pitchFamily="34" charset="-122"/>
                <a:cs typeface="Calibri" pitchFamily="34" charset="-120"/>
              </a:rPr>
              <a:t>Read &amp; upload apostilled outputs</a:t>
            </a:r>
            <a:endParaRPr lang="en-US" sz="1100" dirty="0"/>
          </a:p>
        </p:txBody>
      </p:sp>
      <p:sp>
        <p:nvSpPr>
          <p:cNvPr id="39" name="Shape 37"/>
          <p:cNvSpPr/>
          <p:nvPr/>
        </p:nvSpPr>
        <p:spPr>
          <a:xfrm>
            <a:off x="9189720" y="4937760"/>
            <a:ext cx="2697480" cy="1280160"/>
          </a:xfrm>
          <a:prstGeom prst="roundRect">
            <a:avLst>
              <a:gd name="adj" fmla="val 3571"/>
            </a:avLst>
          </a:prstGeom>
          <a:solidFill>
            <a:srgbClr val="1E2761"/>
          </a:solidFill>
          <a:ln w="12700">
            <a:solidFill>
              <a:srgbClr val="1E2761"/>
            </a:solidFill>
            <a:prstDash val="solid"/>
          </a:ln>
        </p:spPr>
      </p:sp>
      <p:sp>
        <p:nvSpPr>
          <p:cNvPr id="40" name="Text 38"/>
          <p:cNvSpPr/>
          <p:nvPr/>
        </p:nvSpPr>
        <p:spPr>
          <a:xfrm>
            <a:off x="9326880" y="5029200"/>
            <a:ext cx="2468880" cy="365760"/>
          </a:xfrm>
          <a:prstGeom prst="rect">
            <a:avLst/>
          </a:prstGeom>
          <a:noFill/>
          <a:ln/>
        </p:spPr>
        <p:txBody>
          <a:bodyPr wrap="square" rtlCol="0" anchor="ctr"/>
          <a:lstStyle/>
          <a:p>
            <a:pPr indent="0" marL="0">
              <a:buNone/>
            </a:pPr>
            <a:r>
              <a:rPr lang="en-US" sz="1200" b="1" dirty="0">
                <a:solidFill>
                  <a:srgbClr val="F9E795"/>
                </a:solidFill>
                <a:latin typeface="Calibri" pitchFamily="34" charset="0"/>
                <a:ea typeface="Calibri" pitchFamily="34" charset="-122"/>
                <a:cs typeface="Calibri" pitchFamily="34" charset="-120"/>
              </a:rPr>
              <a:t>upload_apostilled</a:t>
            </a:r>
            <a:endParaRPr lang="en-US" sz="1200" dirty="0"/>
          </a:p>
        </p:txBody>
      </p:sp>
      <p:sp>
        <p:nvSpPr>
          <p:cNvPr id="41" name="Text 39"/>
          <p:cNvSpPr/>
          <p:nvPr/>
        </p:nvSpPr>
        <p:spPr>
          <a:xfrm>
            <a:off x="9326880" y="5394960"/>
            <a:ext cx="2468880" cy="731520"/>
          </a:xfrm>
          <a:prstGeom prst="rect">
            <a:avLst/>
          </a:prstGeom>
          <a:noFill/>
          <a:ln/>
        </p:spPr>
        <p:txBody>
          <a:bodyPr wrap="square" rtlCol="0" anchor="ctr"/>
          <a:lstStyle/>
          <a:p>
            <a:pPr indent="0" marL="0">
              <a:buNone/>
            </a:pPr>
            <a:r>
              <a:rPr lang="en-US" sz="1100" dirty="0">
                <a:solidFill>
                  <a:srgbClr val="FFFFFF"/>
                </a:solidFill>
                <a:latin typeface="Calibri" pitchFamily="34" charset="0"/>
                <a:ea typeface="Calibri" pitchFamily="34" charset="-122"/>
                <a:cs typeface="Calibri" pitchFamily="34" charset="-120"/>
              </a:rPr>
              <a:t>Attach the final apostilled files</a:t>
            </a:r>
            <a:endParaRPr lang="en-US" sz="11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1E2761"/>
        </a:solidFill>
      </p:bgPr>
    </p:bg>
    <p:spTree>
      <p:nvGrpSpPr>
        <p:cNvPr id="1" name=""/>
        <p:cNvGrpSpPr/>
        <p:nvPr/>
      </p:nvGrpSpPr>
      <p:grpSpPr>
        <a:xfrm>
          <a:off x="0" y="0"/>
          <a:ext cx="0" cy="0"/>
          <a:chOff x="0" y="0"/>
          <a:chExt cx="0" cy="0"/>
        </a:xfrm>
      </p:grpSpPr>
      <p:sp>
        <p:nvSpPr>
          <p:cNvPr id="2" name="Shape 0"/>
          <p:cNvSpPr/>
          <p:nvPr/>
        </p:nvSpPr>
        <p:spPr>
          <a:xfrm>
            <a:off x="548640" y="2880360"/>
            <a:ext cx="548640" cy="54864"/>
          </a:xfrm>
          <a:prstGeom prst="rect">
            <a:avLst/>
          </a:prstGeom>
          <a:solidFill>
            <a:srgbClr val="F96167"/>
          </a:solidFill>
          <a:ln/>
        </p:spPr>
      </p:sp>
      <p:sp>
        <p:nvSpPr>
          <p:cNvPr id="3" name="Text 1"/>
          <p:cNvSpPr/>
          <p:nvPr/>
        </p:nvSpPr>
        <p:spPr>
          <a:xfrm>
            <a:off x="548640" y="2468880"/>
            <a:ext cx="10972800" cy="274320"/>
          </a:xfrm>
          <a:prstGeom prst="rect">
            <a:avLst/>
          </a:prstGeom>
          <a:noFill/>
          <a:ln/>
        </p:spPr>
        <p:txBody>
          <a:bodyPr wrap="square" rtlCol="0" anchor="ctr"/>
          <a:lstStyle/>
          <a:p>
            <a:pPr indent="0" marL="0">
              <a:buNone/>
            </a:pPr>
            <a:r>
              <a:rPr lang="en-US" sz="1200" b="1" spc="300" kern="0" dirty="0">
                <a:solidFill>
                  <a:srgbClr val="F96167"/>
                </a:solidFill>
                <a:latin typeface="Calibri" pitchFamily="34" charset="0"/>
                <a:ea typeface="Calibri" pitchFamily="34" charset="-122"/>
                <a:cs typeface="Calibri" pitchFamily="34" charset="-120"/>
              </a:rPr>
              <a:t>SECTION 07</a:t>
            </a:r>
            <a:endParaRPr lang="en-US" sz="1200" dirty="0"/>
          </a:p>
        </p:txBody>
      </p:sp>
      <p:sp>
        <p:nvSpPr>
          <p:cNvPr id="4" name="Text 2"/>
          <p:cNvSpPr/>
          <p:nvPr/>
        </p:nvSpPr>
        <p:spPr>
          <a:xfrm>
            <a:off x="548640" y="3017520"/>
            <a:ext cx="10972800" cy="914400"/>
          </a:xfrm>
          <a:prstGeom prst="rect">
            <a:avLst/>
          </a:prstGeom>
          <a:noFill/>
          <a:ln/>
        </p:spPr>
        <p:txBody>
          <a:bodyPr wrap="square" rtlCol="0" anchor="ctr"/>
          <a:lstStyle/>
          <a:p>
            <a:pPr indent="0" marL="0">
              <a:buNone/>
            </a:pPr>
            <a:r>
              <a:rPr lang="en-US" sz="4400" b="1" dirty="0">
                <a:solidFill>
                  <a:srgbClr val="FFFFFF"/>
                </a:solidFill>
                <a:latin typeface="Georgia" pitchFamily="34" charset="0"/>
                <a:ea typeface="Georgia" pitchFamily="34" charset="-122"/>
                <a:cs typeface="Georgia" pitchFamily="34" charset="-120"/>
              </a:rPr>
              <a:t>Documents, uploads &amp; audit</a:t>
            </a:r>
            <a:endParaRPr lang="en-US" sz="4400" dirty="0"/>
          </a:p>
        </p:txBody>
      </p:sp>
      <p:sp>
        <p:nvSpPr>
          <p:cNvPr id="5" name="Text 3"/>
          <p:cNvSpPr/>
          <p:nvPr/>
        </p:nvSpPr>
        <p:spPr>
          <a:xfrm>
            <a:off x="548640" y="4114800"/>
            <a:ext cx="10058400" cy="731520"/>
          </a:xfrm>
          <a:prstGeom prst="rect">
            <a:avLst/>
          </a:prstGeom>
          <a:noFill/>
          <a:ln/>
        </p:spPr>
        <p:txBody>
          <a:bodyPr wrap="square" rtlCol="0" anchor="ctr"/>
          <a:lstStyle/>
          <a:p>
            <a:pPr indent="0" marL="0">
              <a:buNone/>
            </a:pPr>
            <a:r>
              <a:rPr lang="en-US" sz="1800" i="1" dirty="0">
                <a:solidFill>
                  <a:srgbClr val="CADCFC"/>
                </a:solidFill>
                <a:latin typeface="Calibri" pitchFamily="34" charset="0"/>
                <a:ea typeface="Calibri" pitchFamily="34" charset="-122"/>
                <a:cs typeface="Calibri" pitchFamily="34" charset="-120"/>
              </a:rPr>
              <a:t>Storage policies enforce who can write. Every action is logged.</a:t>
            </a:r>
            <a:endParaRPr lang="en-US" sz="1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457200"/>
            <a:ext cx="10972800" cy="274320"/>
          </a:xfrm>
          <a:prstGeom prst="rect">
            <a:avLst/>
          </a:prstGeom>
          <a:noFill/>
          <a:ln/>
        </p:spPr>
        <p:txBody>
          <a:bodyPr wrap="square" rtlCol="0" anchor="ctr"/>
          <a:lstStyle/>
          <a:p>
            <a:pPr indent="0" marL="0">
              <a:buNone/>
            </a:pPr>
            <a:r>
              <a:rPr lang="en-US" sz="1200" b="1" spc="300" kern="0" dirty="0">
                <a:solidFill>
                  <a:srgbClr val="F96167"/>
                </a:solidFill>
                <a:latin typeface="Calibri" pitchFamily="34" charset="0"/>
                <a:ea typeface="Calibri" pitchFamily="34" charset="-122"/>
                <a:cs typeface="Calibri" pitchFamily="34" charset="-120"/>
              </a:rPr>
              <a:t>07 · DOCUMENTS</a:t>
            </a:r>
            <a:endParaRPr lang="en-US" sz="1200" dirty="0"/>
          </a:p>
        </p:txBody>
      </p:sp>
      <p:sp>
        <p:nvSpPr>
          <p:cNvPr id="3" name="Text 1"/>
          <p:cNvSpPr/>
          <p:nvPr/>
        </p:nvSpPr>
        <p:spPr>
          <a:xfrm>
            <a:off x="548640" y="731520"/>
            <a:ext cx="10972800" cy="822960"/>
          </a:xfrm>
          <a:prstGeom prst="rect">
            <a:avLst/>
          </a:prstGeom>
          <a:noFill/>
          <a:ln/>
        </p:spPr>
        <p:txBody>
          <a:bodyPr wrap="square" rtlCol="0" anchor="ctr"/>
          <a:lstStyle/>
          <a:p>
            <a:pPr indent="0" marL="0">
              <a:buNone/>
            </a:pPr>
            <a:r>
              <a:rPr lang="en-US" sz="3400" b="1" dirty="0">
                <a:solidFill>
                  <a:srgbClr val="1E2761"/>
                </a:solidFill>
                <a:latin typeface="Georgia" pitchFamily="34" charset="0"/>
                <a:ea typeface="Georgia" pitchFamily="34" charset="-122"/>
                <a:cs typeface="Georgia" pitchFamily="34" charset="-120"/>
              </a:rPr>
              <a:t>Upload pipeline</a:t>
            </a:r>
            <a:endParaRPr lang="en-US" sz="3400" dirty="0"/>
          </a:p>
        </p:txBody>
      </p:sp>
      <p:sp>
        <p:nvSpPr>
          <p:cNvPr id="4" name="Shape 2"/>
          <p:cNvSpPr/>
          <p:nvPr/>
        </p:nvSpPr>
        <p:spPr>
          <a:xfrm>
            <a:off x="548640" y="2103120"/>
            <a:ext cx="548640" cy="502920"/>
          </a:xfrm>
          <a:prstGeom prst="roundRect">
            <a:avLst>
              <a:gd name="adj" fmla="val 9091"/>
            </a:avLst>
          </a:prstGeom>
          <a:solidFill>
            <a:srgbClr val="F96167"/>
          </a:solidFill>
          <a:ln/>
        </p:spPr>
      </p:sp>
      <p:sp>
        <p:nvSpPr>
          <p:cNvPr id="5" name="Text 3"/>
          <p:cNvSpPr/>
          <p:nvPr/>
        </p:nvSpPr>
        <p:spPr>
          <a:xfrm>
            <a:off x="548640" y="2103120"/>
            <a:ext cx="548640" cy="502920"/>
          </a:xfrm>
          <a:prstGeom prst="rect">
            <a:avLst/>
          </a:prstGeom>
          <a:noFill/>
          <a:ln/>
        </p:spPr>
        <p:txBody>
          <a:bodyPr wrap="square" rtlCol="0" anchor="ctr"/>
          <a:lstStyle/>
          <a:p>
            <a:pPr algn="ctr" indent="0" marL="0">
              <a:buNone/>
            </a:pPr>
            <a:r>
              <a:rPr lang="en-US" sz="1600" b="1" dirty="0">
                <a:solidFill>
                  <a:srgbClr val="FFFFFF"/>
                </a:solidFill>
                <a:latin typeface="Georgia" pitchFamily="34" charset="0"/>
                <a:ea typeface="Georgia" pitchFamily="34" charset="-122"/>
                <a:cs typeface="Georgia" pitchFamily="34" charset="-120"/>
              </a:rPr>
              <a:t>1</a:t>
            </a:r>
            <a:endParaRPr lang="en-US" sz="1600" dirty="0"/>
          </a:p>
        </p:txBody>
      </p:sp>
      <p:sp>
        <p:nvSpPr>
          <p:cNvPr id="6" name="Shape 4"/>
          <p:cNvSpPr/>
          <p:nvPr/>
        </p:nvSpPr>
        <p:spPr>
          <a:xfrm>
            <a:off x="1280160" y="2103120"/>
            <a:ext cx="10332720" cy="502920"/>
          </a:xfrm>
          <a:prstGeom prst="roundRect">
            <a:avLst>
              <a:gd name="adj" fmla="val 9091"/>
            </a:avLst>
          </a:prstGeom>
          <a:solidFill>
            <a:srgbClr val="F5F7FB"/>
          </a:solidFill>
          <a:ln/>
        </p:spPr>
      </p:sp>
      <p:sp>
        <p:nvSpPr>
          <p:cNvPr id="7" name="Text 5"/>
          <p:cNvSpPr/>
          <p:nvPr/>
        </p:nvSpPr>
        <p:spPr>
          <a:xfrm>
            <a:off x="1463040" y="2103120"/>
            <a:ext cx="10058400" cy="502920"/>
          </a:xfrm>
          <a:prstGeom prst="rect">
            <a:avLst/>
          </a:prstGeom>
          <a:noFill/>
          <a:ln/>
        </p:spPr>
        <p:txBody>
          <a:bodyPr wrap="square" rtlCol="0" anchor="ctr"/>
          <a:lstStyle/>
          <a:p>
            <a:pPr indent="0" marL="0">
              <a:buNone/>
            </a:pPr>
            <a:r>
              <a:rPr lang="en-US" sz="1400" dirty="0">
                <a:solidFill>
                  <a:srgbClr val="1E2761"/>
                </a:solidFill>
                <a:latin typeface="Calibri" pitchFamily="34" charset="0"/>
                <a:ea typeface="Calibri" pitchFamily="34" charset="-122"/>
                <a:cs typeface="Calibri" pitchFamily="34" charset="-120"/>
              </a:rPr>
              <a:t>Client selects file</a:t>
            </a:r>
            <a:endParaRPr lang="en-US" sz="1400" dirty="0"/>
          </a:p>
        </p:txBody>
      </p:sp>
      <p:sp>
        <p:nvSpPr>
          <p:cNvPr id="8" name="Shape 6"/>
          <p:cNvSpPr/>
          <p:nvPr/>
        </p:nvSpPr>
        <p:spPr>
          <a:xfrm>
            <a:off x="548640" y="2697480"/>
            <a:ext cx="548640" cy="502920"/>
          </a:xfrm>
          <a:prstGeom prst="roundRect">
            <a:avLst>
              <a:gd name="adj" fmla="val 9091"/>
            </a:avLst>
          </a:prstGeom>
          <a:solidFill>
            <a:srgbClr val="F96167"/>
          </a:solidFill>
          <a:ln/>
        </p:spPr>
      </p:sp>
      <p:sp>
        <p:nvSpPr>
          <p:cNvPr id="9" name="Text 7"/>
          <p:cNvSpPr/>
          <p:nvPr/>
        </p:nvSpPr>
        <p:spPr>
          <a:xfrm>
            <a:off x="548640" y="2697480"/>
            <a:ext cx="548640" cy="502920"/>
          </a:xfrm>
          <a:prstGeom prst="rect">
            <a:avLst/>
          </a:prstGeom>
          <a:noFill/>
          <a:ln/>
        </p:spPr>
        <p:txBody>
          <a:bodyPr wrap="square" rtlCol="0" anchor="ctr"/>
          <a:lstStyle/>
          <a:p>
            <a:pPr algn="ctr" indent="0" marL="0">
              <a:buNone/>
            </a:pPr>
            <a:r>
              <a:rPr lang="en-US" sz="1600" b="1" dirty="0">
                <a:solidFill>
                  <a:srgbClr val="FFFFFF"/>
                </a:solidFill>
                <a:latin typeface="Georgia" pitchFamily="34" charset="0"/>
                <a:ea typeface="Georgia" pitchFamily="34" charset="-122"/>
                <a:cs typeface="Georgia" pitchFamily="34" charset="-120"/>
              </a:rPr>
              <a:t>2</a:t>
            </a:r>
            <a:endParaRPr lang="en-US" sz="1600" dirty="0"/>
          </a:p>
        </p:txBody>
      </p:sp>
      <p:sp>
        <p:nvSpPr>
          <p:cNvPr id="10" name="Shape 8"/>
          <p:cNvSpPr/>
          <p:nvPr/>
        </p:nvSpPr>
        <p:spPr>
          <a:xfrm>
            <a:off x="1280160" y="2697480"/>
            <a:ext cx="10332720" cy="502920"/>
          </a:xfrm>
          <a:prstGeom prst="roundRect">
            <a:avLst>
              <a:gd name="adj" fmla="val 9091"/>
            </a:avLst>
          </a:prstGeom>
          <a:solidFill>
            <a:srgbClr val="F5F7FB"/>
          </a:solidFill>
          <a:ln/>
        </p:spPr>
      </p:sp>
      <p:sp>
        <p:nvSpPr>
          <p:cNvPr id="11" name="Text 9"/>
          <p:cNvSpPr/>
          <p:nvPr/>
        </p:nvSpPr>
        <p:spPr>
          <a:xfrm>
            <a:off x="1463040" y="2697480"/>
            <a:ext cx="10058400" cy="502920"/>
          </a:xfrm>
          <a:prstGeom prst="rect">
            <a:avLst/>
          </a:prstGeom>
          <a:noFill/>
          <a:ln/>
        </p:spPr>
        <p:txBody>
          <a:bodyPr wrap="square" rtlCol="0" anchor="ctr"/>
          <a:lstStyle/>
          <a:p>
            <a:pPr indent="0" marL="0">
              <a:buNone/>
            </a:pPr>
            <a:r>
              <a:rPr lang="en-US" sz="1400" dirty="0">
                <a:solidFill>
                  <a:srgbClr val="1E2761"/>
                </a:solidFill>
                <a:latin typeface="Calibri" pitchFamily="34" charset="0"/>
                <a:ea typeface="Calibri" pitchFamily="34" charset="-122"/>
                <a:cs typeface="Calibri" pitchFamily="34" charset="-120"/>
              </a:rPr>
              <a:t>authorizeDocumentUpload (server fn)</a:t>
            </a:r>
            <a:endParaRPr lang="en-US" sz="1400" dirty="0"/>
          </a:p>
        </p:txBody>
      </p:sp>
      <p:sp>
        <p:nvSpPr>
          <p:cNvPr id="12" name="Shape 10"/>
          <p:cNvSpPr/>
          <p:nvPr/>
        </p:nvSpPr>
        <p:spPr>
          <a:xfrm>
            <a:off x="548640" y="3291840"/>
            <a:ext cx="548640" cy="502920"/>
          </a:xfrm>
          <a:prstGeom prst="roundRect">
            <a:avLst>
              <a:gd name="adj" fmla="val 9091"/>
            </a:avLst>
          </a:prstGeom>
          <a:solidFill>
            <a:srgbClr val="F96167"/>
          </a:solidFill>
          <a:ln/>
        </p:spPr>
      </p:sp>
      <p:sp>
        <p:nvSpPr>
          <p:cNvPr id="13" name="Text 11"/>
          <p:cNvSpPr/>
          <p:nvPr/>
        </p:nvSpPr>
        <p:spPr>
          <a:xfrm>
            <a:off x="548640" y="3291840"/>
            <a:ext cx="548640" cy="502920"/>
          </a:xfrm>
          <a:prstGeom prst="rect">
            <a:avLst/>
          </a:prstGeom>
          <a:noFill/>
          <a:ln/>
        </p:spPr>
        <p:txBody>
          <a:bodyPr wrap="square" rtlCol="0" anchor="ctr"/>
          <a:lstStyle/>
          <a:p>
            <a:pPr algn="ctr" indent="0" marL="0">
              <a:buNone/>
            </a:pPr>
            <a:r>
              <a:rPr lang="en-US" sz="1600" b="1" dirty="0">
                <a:solidFill>
                  <a:srgbClr val="FFFFFF"/>
                </a:solidFill>
                <a:latin typeface="Georgia" pitchFamily="34" charset="0"/>
                <a:ea typeface="Georgia" pitchFamily="34" charset="-122"/>
                <a:cs typeface="Georgia" pitchFamily="34" charset="-120"/>
              </a:rPr>
              <a:t>3</a:t>
            </a:r>
            <a:endParaRPr lang="en-US" sz="1600" dirty="0"/>
          </a:p>
        </p:txBody>
      </p:sp>
      <p:sp>
        <p:nvSpPr>
          <p:cNvPr id="14" name="Shape 12"/>
          <p:cNvSpPr/>
          <p:nvPr/>
        </p:nvSpPr>
        <p:spPr>
          <a:xfrm>
            <a:off x="1280160" y="3291840"/>
            <a:ext cx="10332720" cy="502920"/>
          </a:xfrm>
          <a:prstGeom prst="roundRect">
            <a:avLst>
              <a:gd name="adj" fmla="val 9091"/>
            </a:avLst>
          </a:prstGeom>
          <a:solidFill>
            <a:srgbClr val="F5F7FB"/>
          </a:solidFill>
          <a:ln/>
        </p:spPr>
      </p:sp>
      <p:sp>
        <p:nvSpPr>
          <p:cNvPr id="15" name="Text 13"/>
          <p:cNvSpPr/>
          <p:nvPr/>
        </p:nvSpPr>
        <p:spPr>
          <a:xfrm>
            <a:off x="1463040" y="3291840"/>
            <a:ext cx="10058400" cy="502920"/>
          </a:xfrm>
          <a:prstGeom prst="rect">
            <a:avLst/>
          </a:prstGeom>
          <a:noFill/>
          <a:ln/>
        </p:spPr>
        <p:txBody>
          <a:bodyPr wrap="square" rtlCol="0" anchor="ctr"/>
          <a:lstStyle/>
          <a:p>
            <a:pPr indent="0" marL="0">
              <a:buNone/>
            </a:pPr>
            <a:r>
              <a:rPr lang="en-US" sz="1400" dirty="0">
                <a:solidFill>
                  <a:srgbClr val="1E2761"/>
                </a:solidFill>
                <a:latin typeface="Calibri" pitchFamily="34" charset="0"/>
                <a:ea typeface="Calibri" pitchFamily="34" charset="-122"/>
                <a:cs typeface="Calibri" pitchFamily="34" charset="-120"/>
              </a:rPr>
              <a:t>Storage policy check</a:t>
            </a:r>
            <a:endParaRPr lang="en-US" sz="1400" dirty="0"/>
          </a:p>
        </p:txBody>
      </p:sp>
      <p:sp>
        <p:nvSpPr>
          <p:cNvPr id="16" name="Shape 14"/>
          <p:cNvSpPr/>
          <p:nvPr/>
        </p:nvSpPr>
        <p:spPr>
          <a:xfrm>
            <a:off x="548640" y="3886200"/>
            <a:ext cx="548640" cy="502920"/>
          </a:xfrm>
          <a:prstGeom prst="roundRect">
            <a:avLst>
              <a:gd name="adj" fmla="val 9091"/>
            </a:avLst>
          </a:prstGeom>
          <a:solidFill>
            <a:srgbClr val="F96167"/>
          </a:solidFill>
          <a:ln/>
        </p:spPr>
      </p:sp>
      <p:sp>
        <p:nvSpPr>
          <p:cNvPr id="17" name="Text 15"/>
          <p:cNvSpPr/>
          <p:nvPr/>
        </p:nvSpPr>
        <p:spPr>
          <a:xfrm>
            <a:off x="548640" y="3886200"/>
            <a:ext cx="548640" cy="502920"/>
          </a:xfrm>
          <a:prstGeom prst="rect">
            <a:avLst/>
          </a:prstGeom>
          <a:noFill/>
          <a:ln/>
        </p:spPr>
        <p:txBody>
          <a:bodyPr wrap="square" rtlCol="0" anchor="ctr"/>
          <a:lstStyle/>
          <a:p>
            <a:pPr algn="ctr" indent="0" marL="0">
              <a:buNone/>
            </a:pPr>
            <a:r>
              <a:rPr lang="en-US" sz="1600" b="1" dirty="0">
                <a:solidFill>
                  <a:srgbClr val="FFFFFF"/>
                </a:solidFill>
                <a:latin typeface="Georgia" pitchFamily="34" charset="0"/>
                <a:ea typeface="Georgia" pitchFamily="34" charset="-122"/>
                <a:cs typeface="Georgia" pitchFamily="34" charset="-120"/>
              </a:rPr>
              <a:t>4</a:t>
            </a:r>
            <a:endParaRPr lang="en-US" sz="1600" dirty="0"/>
          </a:p>
        </p:txBody>
      </p:sp>
      <p:sp>
        <p:nvSpPr>
          <p:cNvPr id="18" name="Shape 16"/>
          <p:cNvSpPr/>
          <p:nvPr/>
        </p:nvSpPr>
        <p:spPr>
          <a:xfrm>
            <a:off x="1280160" y="3886200"/>
            <a:ext cx="10332720" cy="502920"/>
          </a:xfrm>
          <a:prstGeom prst="roundRect">
            <a:avLst>
              <a:gd name="adj" fmla="val 9091"/>
            </a:avLst>
          </a:prstGeom>
          <a:solidFill>
            <a:srgbClr val="F5F7FB"/>
          </a:solidFill>
          <a:ln/>
        </p:spPr>
      </p:sp>
      <p:sp>
        <p:nvSpPr>
          <p:cNvPr id="19" name="Text 17"/>
          <p:cNvSpPr/>
          <p:nvPr/>
        </p:nvSpPr>
        <p:spPr>
          <a:xfrm>
            <a:off x="1463040" y="3886200"/>
            <a:ext cx="10058400" cy="502920"/>
          </a:xfrm>
          <a:prstGeom prst="rect">
            <a:avLst/>
          </a:prstGeom>
          <a:noFill/>
          <a:ln/>
        </p:spPr>
        <p:txBody>
          <a:bodyPr wrap="square" rtlCol="0" anchor="ctr"/>
          <a:lstStyle/>
          <a:p>
            <a:pPr indent="0" marL="0">
              <a:buNone/>
            </a:pPr>
            <a:r>
              <a:rPr lang="en-US" sz="1400" dirty="0">
                <a:solidFill>
                  <a:srgbClr val="1E2761"/>
                </a:solidFill>
                <a:latin typeface="Calibri" pitchFamily="34" charset="0"/>
                <a:ea typeface="Calibri" pitchFamily="34" charset="-122"/>
                <a:cs typeface="Calibri" pitchFamily="34" charset="-120"/>
              </a:rPr>
              <a:t>Virus scan</a:t>
            </a:r>
            <a:endParaRPr lang="en-US" sz="1400" dirty="0"/>
          </a:p>
        </p:txBody>
      </p:sp>
      <p:sp>
        <p:nvSpPr>
          <p:cNvPr id="20" name="Shape 18"/>
          <p:cNvSpPr/>
          <p:nvPr/>
        </p:nvSpPr>
        <p:spPr>
          <a:xfrm>
            <a:off x="548640" y="4480560"/>
            <a:ext cx="548640" cy="502920"/>
          </a:xfrm>
          <a:prstGeom prst="roundRect">
            <a:avLst>
              <a:gd name="adj" fmla="val 9091"/>
            </a:avLst>
          </a:prstGeom>
          <a:solidFill>
            <a:srgbClr val="F96167"/>
          </a:solidFill>
          <a:ln/>
        </p:spPr>
      </p:sp>
      <p:sp>
        <p:nvSpPr>
          <p:cNvPr id="21" name="Text 19"/>
          <p:cNvSpPr/>
          <p:nvPr/>
        </p:nvSpPr>
        <p:spPr>
          <a:xfrm>
            <a:off x="548640" y="4480560"/>
            <a:ext cx="548640" cy="502920"/>
          </a:xfrm>
          <a:prstGeom prst="rect">
            <a:avLst/>
          </a:prstGeom>
          <a:noFill/>
          <a:ln/>
        </p:spPr>
        <p:txBody>
          <a:bodyPr wrap="square" rtlCol="0" anchor="ctr"/>
          <a:lstStyle/>
          <a:p>
            <a:pPr algn="ctr" indent="0" marL="0">
              <a:buNone/>
            </a:pPr>
            <a:r>
              <a:rPr lang="en-US" sz="1600" b="1" dirty="0">
                <a:solidFill>
                  <a:srgbClr val="FFFFFF"/>
                </a:solidFill>
                <a:latin typeface="Georgia" pitchFamily="34" charset="0"/>
                <a:ea typeface="Georgia" pitchFamily="34" charset="-122"/>
                <a:cs typeface="Georgia" pitchFamily="34" charset="-120"/>
              </a:rPr>
              <a:t>5</a:t>
            </a:r>
            <a:endParaRPr lang="en-US" sz="1600" dirty="0"/>
          </a:p>
        </p:txBody>
      </p:sp>
      <p:sp>
        <p:nvSpPr>
          <p:cNvPr id="22" name="Shape 20"/>
          <p:cNvSpPr/>
          <p:nvPr/>
        </p:nvSpPr>
        <p:spPr>
          <a:xfrm>
            <a:off x="1280160" y="4480560"/>
            <a:ext cx="10332720" cy="502920"/>
          </a:xfrm>
          <a:prstGeom prst="roundRect">
            <a:avLst>
              <a:gd name="adj" fmla="val 9091"/>
            </a:avLst>
          </a:prstGeom>
          <a:solidFill>
            <a:srgbClr val="F5F7FB"/>
          </a:solidFill>
          <a:ln/>
        </p:spPr>
      </p:sp>
      <p:sp>
        <p:nvSpPr>
          <p:cNvPr id="23" name="Text 21"/>
          <p:cNvSpPr/>
          <p:nvPr/>
        </p:nvSpPr>
        <p:spPr>
          <a:xfrm>
            <a:off x="1463040" y="4480560"/>
            <a:ext cx="10058400" cy="502920"/>
          </a:xfrm>
          <a:prstGeom prst="rect">
            <a:avLst/>
          </a:prstGeom>
          <a:noFill/>
          <a:ln/>
        </p:spPr>
        <p:txBody>
          <a:bodyPr wrap="square" rtlCol="0" anchor="ctr"/>
          <a:lstStyle/>
          <a:p>
            <a:pPr indent="0" marL="0">
              <a:buNone/>
            </a:pPr>
            <a:r>
              <a:rPr lang="en-US" sz="1400" dirty="0">
                <a:solidFill>
                  <a:srgbClr val="1E2761"/>
                </a:solidFill>
                <a:latin typeface="Calibri" pitchFamily="34" charset="0"/>
                <a:ea typeface="Calibri" pitchFamily="34" charset="-122"/>
                <a:cs typeface="Calibri" pitchFamily="34" charset="-120"/>
              </a:rPr>
              <a:t>case_documents row + audit_log</a:t>
            </a:r>
            <a:endParaRPr lang="en-US" sz="1400" dirty="0"/>
          </a:p>
        </p:txBody>
      </p:sp>
      <p:sp>
        <p:nvSpPr>
          <p:cNvPr id="24" name="Shape 22"/>
          <p:cNvSpPr/>
          <p:nvPr/>
        </p:nvSpPr>
        <p:spPr>
          <a:xfrm>
            <a:off x="548640" y="5074920"/>
            <a:ext cx="548640" cy="502920"/>
          </a:xfrm>
          <a:prstGeom prst="roundRect">
            <a:avLst>
              <a:gd name="adj" fmla="val 9091"/>
            </a:avLst>
          </a:prstGeom>
          <a:solidFill>
            <a:srgbClr val="F96167"/>
          </a:solidFill>
          <a:ln/>
        </p:spPr>
      </p:sp>
      <p:sp>
        <p:nvSpPr>
          <p:cNvPr id="25" name="Text 23"/>
          <p:cNvSpPr/>
          <p:nvPr/>
        </p:nvSpPr>
        <p:spPr>
          <a:xfrm>
            <a:off x="548640" y="5074920"/>
            <a:ext cx="548640" cy="502920"/>
          </a:xfrm>
          <a:prstGeom prst="rect">
            <a:avLst/>
          </a:prstGeom>
          <a:noFill/>
          <a:ln/>
        </p:spPr>
        <p:txBody>
          <a:bodyPr wrap="square" rtlCol="0" anchor="ctr"/>
          <a:lstStyle/>
          <a:p>
            <a:pPr algn="ctr" indent="0" marL="0">
              <a:buNone/>
            </a:pPr>
            <a:r>
              <a:rPr lang="en-US" sz="1600" b="1" dirty="0">
                <a:solidFill>
                  <a:srgbClr val="FFFFFF"/>
                </a:solidFill>
                <a:latin typeface="Georgia" pitchFamily="34" charset="0"/>
                <a:ea typeface="Georgia" pitchFamily="34" charset="-122"/>
                <a:cs typeface="Georgia" pitchFamily="34" charset="-120"/>
              </a:rPr>
              <a:t>6</a:t>
            </a:r>
            <a:endParaRPr lang="en-US" sz="1600" dirty="0"/>
          </a:p>
        </p:txBody>
      </p:sp>
      <p:sp>
        <p:nvSpPr>
          <p:cNvPr id="26" name="Shape 24"/>
          <p:cNvSpPr/>
          <p:nvPr/>
        </p:nvSpPr>
        <p:spPr>
          <a:xfrm>
            <a:off x="1280160" y="5074920"/>
            <a:ext cx="10332720" cy="502920"/>
          </a:xfrm>
          <a:prstGeom prst="roundRect">
            <a:avLst>
              <a:gd name="adj" fmla="val 9091"/>
            </a:avLst>
          </a:prstGeom>
          <a:solidFill>
            <a:srgbClr val="F5F7FB"/>
          </a:solidFill>
          <a:ln/>
        </p:spPr>
      </p:sp>
      <p:sp>
        <p:nvSpPr>
          <p:cNvPr id="27" name="Text 25"/>
          <p:cNvSpPr/>
          <p:nvPr/>
        </p:nvSpPr>
        <p:spPr>
          <a:xfrm>
            <a:off x="1463040" y="5074920"/>
            <a:ext cx="10058400" cy="502920"/>
          </a:xfrm>
          <a:prstGeom prst="rect">
            <a:avLst/>
          </a:prstGeom>
          <a:noFill/>
          <a:ln/>
        </p:spPr>
        <p:txBody>
          <a:bodyPr wrap="square" rtlCol="0" anchor="ctr"/>
          <a:lstStyle/>
          <a:p>
            <a:pPr indent="0" marL="0">
              <a:buNone/>
            </a:pPr>
            <a:r>
              <a:rPr lang="en-US" sz="1400" dirty="0">
                <a:solidFill>
                  <a:srgbClr val="1E2761"/>
                </a:solidFill>
                <a:latin typeface="Calibri" pitchFamily="34" charset="0"/>
                <a:ea typeface="Calibri" pitchFamily="34" charset="-122"/>
                <a:cs typeface="Calibri" pitchFamily="34" charset="-120"/>
              </a:rPr>
              <a:t>Signed URL to reader</a:t>
            </a:r>
            <a:endParaRPr lang="en-US" sz="1400" dirty="0"/>
          </a:p>
        </p:txBody>
      </p:sp>
      <p:sp>
        <p:nvSpPr>
          <p:cNvPr id="28" name="Text 26"/>
          <p:cNvSpPr/>
          <p:nvPr/>
        </p:nvSpPr>
        <p:spPr>
          <a:xfrm>
            <a:off x="548640" y="6035040"/>
            <a:ext cx="10972800" cy="365760"/>
          </a:xfrm>
          <a:prstGeom prst="rect">
            <a:avLst/>
          </a:prstGeom>
          <a:noFill/>
          <a:ln/>
        </p:spPr>
        <p:txBody>
          <a:bodyPr wrap="square" rtlCol="0" anchor="ctr"/>
          <a:lstStyle/>
          <a:p>
            <a:pPr indent="0" marL="0">
              <a:buNone/>
            </a:pPr>
            <a:r>
              <a:rPr lang="en-US" sz="1200" i="1" dirty="0">
                <a:solidFill>
                  <a:srgbClr val="6B7280"/>
                </a:solidFill>
                <a:latin typeface="Calibri" pitchFamily="34" charset="0"/>
                <a:ea typeface="Calibri" pitchFamily="34" charset="-122"/>
                <a:cs typeface="Calibri" pitchFamily="34" charset="-120"/>
              </a:rPr>
              <a:t>Authorization sources: isAdmin · isOwner · canStaffView · apostille_partner_can_access_case_documents.</a:t>
            </a:r>
            <a:endParaRPr lang="en-US" sz="1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1E2761"/>
        </a:solidFill>
      </p:bgPr>
    </p:bg>
    <p:spTree>
      <p:nvGrpSpPr>
        <p:cNvPr id="1" name=""/>
        <p:cNvGrpSpPr/>
        <p:nvPr/>
      </p:nvGrpSpPr>
      <p:grpSpPr>
        <a:xfrm>
          <a:off x="0" y="0"/>
          <a:ext cx="0" cy="0"/>
          <a:chOff x="0" y="0"/>
          <a:chExt cx="0" cy="0"/>
        </a:xfrm>
      </p:grpSpPr>
      <p:sp>
        <p:nvSpPr>
          <p:cNvPr id="2" name="Shape 0"/>
          <p:cNvSpPr/>
          <p:nvPr/>
        </p:nvSpPr>
        <p:spPr>
          <a:xfrm>
            <a:off x="548640" y="2880360"/>
            <a:ext cx="548640" cy="54864"/>
          </a:xfrm>
          <a:prstGeom prst="rect">
            <a:avLst/>
          </a:prstGeom>
          <a:solidFill>
            <a:srgbClr val="F96167"/>
          </a:solidFill>
          <a:ln/>
        </p:spPr>
      </p:sp>
      <p:sp>
        <p:nvSpPr>
          <p:cNvPr id="3" name="Text 1"/>
          <p:cNvSpPr/>
          <p:nvPr/>
        </p:nvSpPr>
        <p:spPr>
          <a:xfrm>
            <a:off x="548640" y="2468880"/>
            <a:ext cx="10972800" cy="274320"/>
          </a:xfrm>
          <a:prstGeom prst="rect">
            <a:avLst/>
          </a:prstGeom>
          <a:noFill/>
          <a:ln/>
        </p:spPr>
        <p:txBody>
          <a:bodyPr wrap="square" rtlCol="0" anchor="ctr"/>
          <a:lstStyle/>
          <a:p>
            <a:pPr indent="0" marL="0">
              <a:buNone/>
            </a:pPr>
            <a:r>
              <a:rPr lang="en-US" sz="1200" b="1" spc="300" kern="0" dirty="0">
                <a:solidFill>
                  <a:srgbClr val="F96167"/>
                </a:solidFill>
                <a:latin typeface="Calibri" pitchFamily="34" charset="0"/>
                <a:ea typeface="Calibri" pitchFamily="34" charset="-122"/>
                <a:cs typeface="Calibri" pitchFamily="34" charset="-120"/>
              </a:rPr>
              <a:t>SECTION 08</a:t>
            </a:r>
            <a:endParaRPr lang="en-US" sz="1200" dirty="0"/>
          </a:p>
        </p:txBody>
      </p:sp>
      <p:sp>
        <p:nvSpPr>
          <p:cNvPr id="4" name="Text 2"/>
          <p:cNvSpPr/>
          <p:nvPr/>
        </p:nvSpPr>
        <p:spPr>
          <a:xfrm>
            <a:off x="548640" y="3017520"/>
            <a:ext cx="10972800" cy="914400"/>
          </a:xfrm>
          <a:prstGeom prst="rect">
            <a:avLst/>
          </a:prstGeom>
          <a:noFill/>
          <a:ln/>
        </p:spPr>
        <p:txBody>
          <a:bodyPr wrap="square" rtlCol="0" anchor="ctr"/>
          <a:lstStyle/>
          <a:p>
            <a:pPr indent="0" marL="0">
              <a:buNone/>
            </a:pPr>
            <a:r>
              <a:rPr lang="en-US" sz="4400" b="1" dirty="0">
                <a:solidFill>
                  <a:srgbClr val="FFFFFF"/>
                </a:solidFill>
                <a:latin typeface="Georgia" pitchFamily="34" charset="0"/>
                <a:ea typeface="Georgia" pitchFamily="34" charset="-122"/>
                <a:cs typeface="Georgia" pitchFamily="34" charset="-120"/>
              </a:rPr>
              <a:t>Finance &amp; billing</a:t>
            </a:r>
            <a:endParaRPr lang="en-US" sz="4400" dirty="0"/>
          </a:p>
        </p:txBody>
      </p:sp>
      <p:sp>
        <p:nvSpPr>
          <p:cNvPr id="5" name="Text 3"/>
          <p:cNvSpPr/>
          <p:nvPr/>
        </p:nvSpPr>
        <p:spPr>
          <a:xfrm>
            <a:off x="548640" y="4114800"/>
            <a:ext cx="10058400" cy="731520"/>
          </a:xfrm>
          <a:prstGeom prst="rect">
            <a:avLst/>
          </a:prstGeom>
          <a:noFill/>
          <a:ln/>
        </p:spPr>
        <p:txBody>
          <a:bodyPr wrap="square" rtlCol="0" anchor="ctr"/>
          <a:lstStyle/>
          <a:p>
            <a:pPr indent="0" marL="0">
              <a:buNone/>
            </a:pPr>
            <a:r>
              <a:rPr lang="en-US" sz="1800" i="1" dirty="0">
                <a:solidFill>
                  <a:srgbClr val="CADCFC"/>
                </a:solidFill>
                <a:latin typeface="Calibri" pitchFamily="34" charset="0"/>
                <a:ea typeface="Calibri" pitchFamily="34" charset="-122"/>
                <a:cs typeface="Calibri" pitchFamily="34" charset="-120"/>
              </a:rPr>
              <a:t>Time → invoices → payments → journal → budgets. All double-entry.</a:t>
            </a:r>
            <a:endParaRPr lang="en-US" sz="18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457200"/>
            <a:ext cx="10972800" cy="274320"/>
          </a:xfrm>
          <a:prstGeom prst="rect">
            <a:avLst/>
          </a:prstGeom>
          <a:noFill/>
          <a:ln/>
        </p:spPr>
        <p:txBody>
          <a:bodyPr wrap="square" rtlCol="0" anchor="ctr"/>
          <a:lstStyle/>
          <a:p>
            <a:pPr indent="0" marL="0">
              <a:buNone/>
            </a:pPr>
            <a:r>
              <a:rPr lang="en-US" sz="1200" b="1" spc="300" kern="0" dirty="0">
                <a:solidFill>
                  <a:srgbClr val="F96167"/>
                </a:solidFill>
                <a:latin typeface="Calibri" pitchFamily="34" charset="0"/>
                <a:ea typeface="Calibri" pitchFamily="34" charset="-122"/>
                <a:cs typeface="Calibri" pitchFamily="34" charset="-120"/>
              </a:rPr>
              <a:t>08 · FINANCE</a:t>
            </a:r>
            <a:endParaRPr lang="en-US" sz="1200" dirty="0"/>
          </a:p>
        </p:txBody>
      </p:sp>
      <p:sp>
        <p:nvSpPr>
          <p:cNvPr id="3" name="Text 1"/>
          <p:cNvSpPr/>
          <p:nvPr/>
        </p:nvSpPr>
        <p:spPr>
          <a:xfrm>
            <a:off x="548640" y="731520"/>
            <a:ext cx="10972800" cy="822960"/>
          </a:xfrm>
          <a:prstGeom prst="rect">
            <a:avLst/>
          </a:prstGeom>
          <a:noFill/>
          <a:ln/>
        </p:spPr>
        <p:txBody>
          <a:bodyPr wrap="square" rtlCol="0" anchor="ctr"/>
          <a:lstStyle/>
          <a:p>
            <a:pPr indent="0" marL="0">
              <a:buNone/>
            </a:pPr>
            <a:r>
              <a:rPr lang="en-US" sz="3400" b="1" dirty="0">
                <a:solidFill>
                  <a:srgbClr val="1E2761"/>
                </a:solidFill>
                <a:latin typeface="Georgia" pitchFamily="34" charset="0"/>
                <a:ea typeface="Georgia" pitchFamily="34" charset="-122"/>
                <a:cs typeface="Georgia" pitchFamily="34" charset="-120"/>
              </a:rPr>
              <a:t>Money moves in a loop</a:t>
            </a:r>
            <a:endParaRPr lang="en-US" sz="3400" dirty="0"/>
          </a:p>
        </p:txBody>
      </p:sp>
      <p:sp>
        <p:nvSpPr>
          <p:cNvPr id="4" name="Shape 2"/>
          <p:cNvSpPr/>
          <p:nvPr/>
        </p:nvSpPr>
        <p:spPr>
          <a:xfrm>
            <a:off x="548640" y="2194560"/>
            <a:ext cx="3200400" cy="1280160"/>
          </a:xfrm>
          <a:prstGeom prst="roundRect">
            <a:avLst>
              <a:gd name="adj" fmla="val 5714"/>
            </a:avLst>
          </a:prstGeom>
          <a:solidFill>
            <a:srgbClr val="F5F7FB"/>
          </a:solidFill>
          <a:ln w="12700">
            <a:solidFill>
              <a:srgbClr val="1E2761"/>
            </a:solidFill>
            <a:prstDash val="solid"/>
          </a:ln>
        </p:spPr>
      </p:sp>
      <p:sp>
        <p:nvSpPr>
          <p:cNvPr id="5" name="Text 3"/>
          <p:cNvSpPr/>
          <p:nvPr/>
        </p:nvSpPr>
        <p:spPr>
          <a:xfrm>
            <a:off x="731520" y="2286000"/>
            <a:ext cx="2834640" cy="365760"/>
          </a:xfrm>
          <a:prstGeom prst="rect">
            <a:avLst/>
          </a:prstGeom>
          <a:noFill/>
          <a:ln/>
        </p:spPr>
        <p:txBody>
          <a:bodyPr wrap="square" rtlCol="0" anchor="ctr"/>
          <a:lstStyle/>
          <a:p>
            <a:pPr indent="0" marL="0">
              <a:buNone/>
            </a:pPr>
            <a:r>
              <a:rPr lang="en-US" sz="1400" b="1" dirty="0">
                <a:solidFill>
                  <a:srgbClr val="F96167"/>
                </a:solidFill>
                <a:latin typeface="Calibri" pitchFamily="34" charset="0"/>
                <a:ea typeface="Calibri" pitchFamily="34" charset="-122"/>
                <a:cs typeface="Calibri" pitchFamily="34" charset="-120"/>
              </a:rPr>
              <a:t>Time entries</a:t>
            </a:r>
            <a:endParaRPr lang="en-US" sz="1400" dirty="0"/>
          </a:p>
        </p:txBody>
      </p:sp>
      <p:sp>
        <p:nvSpPr>
          <p:cNvPr id="6" name="Text 4"/>
          <p:cNvSpPr/>
          <p:nvPr/>
        </p:nvSpPr>
        <p:spPr>
          <a:xfrm>
            <a:off x="731520" y="2697480"/>
            <a:ext cx="2834640" cy="731520"/>
          </a:xfrm>
          <a:prstGeom prst="rect">
            <a:avLst/>
          </a:prstGeom>
          <a:noFill/>
          <a:ln/>
        </p:spPr>
        <p:txBody>
          <a:bodyPr wrap="square" rtlCol="0" anchor="ctr"/>
          <a:lstStyle/>
          <a:p>
            <a:pPr indent="0" marL="0">
              <a:buNone/>
            </a:pPr>
            <a:r>
              <a:rPr lang="en-US" sz="1100" dirty="0">
                <a:solidFill>
                  <a:srgbClr val="0F172A"/>
                </a:solidFill>
                <a:latin typeface="Calibri" pitchFamily="34" charset="0"/>
                <a:ea typeface="Calibri" pitchFamily="34" charset="-122"/>
                <a:cs typeface="Calibri" pitchFamily="34" charset="-120"/>
              </a:rPr>
              <a:t>Staff log hours per case</a:t>
            </a:r>
            <a:endParaRPr lang="en-US" sz="1100" dirty="0"/>
          </a:p>
        </p:txBody>
      </p:sp>
      <p:sp>
        <p:nvSpPr>
          <p:cNvPr id="7" name="Shape 5"/>
          <p:cNvSpPr/>
          <p:nvPr/>
        </p:nvSpPr>
        <p:spPr>
          <a:xfrm>
            <a:off x="4480560" y="2194560"/>
            <a:ext cx="3200400" cy="1280160"/>
          </a:xfrm>
          <a:prstGeom prst="roundRect">
            <a:avLst>
              <a:gd name="adj" fmla="val 5714"/>
            </a:avLst>
          </a:prstGeom>
          <a:solidFill>
            <a:srgbClr val="F5F7FB"/>
          </a:solidFill>
          <a:ln w="12700">
            <a:solidFill>
              <a:srgbClr val="1E2761"/>
            </a:solidFill>
            <a:prstDash val="solid"/>
          </a:ln>
        </p:spPr>
      </p:sp>
      <p:sp>
        <p:nvSpPr>
          <p:cNvPr id="8" name="Text 6"/>
          <p:cNvSpPr/>
          <p:nvPr/>
        </p:nvSpPr>
        <p:spPr>
          <a:xfrm>
            <a:off x="4663440" y="2286000"/>
            <a:ext cx="2834640" cy="365760"/>
          </a:xfrm>
          <a:prstGeom prst="rect">
            <a:avLst/>
          </a:prstGeom>
          <a:noFill/>
          <a:ln/>
        </p:spPr>
        <p:txBody>
          <a:bodyPr wrap="square" rtlCol="0" anchor="ctr"/>
          <a:lstStyle/>
          <a:p>
            <a:pPr indent="0" marL="0">
              <a:buNone/>
            </a:pPr>
            <a:r>
              <a:rPr lang="en-US" sz="1400" b="1" dirty="0">
                <a:solidFill>
                  <a:srgbClr val="F96167"/>
                </a:solidFill>
                <a:latin typeface="Calibri" pitchFamily="34" charset="0"/>
                <a:ea typeface="Calibri" pitchFamily="34" charset="-122"/>
                <a:cs typeface="Calibri" pitchFamily="34" charset="-120"/>
              </a:rPr>
              <a:t>Service catalog</a:t>
            </a:r>
            <a:endParaRPr lang="en-US" sz="1400" dirty="0"/>
          </a:p>
        </p:txBody>
      </p:sp>
      <p:sp>
        <p:nvSpPr>
          <p:cNvPr id="9" name="Text 7"/>
          <p:cNvSpPr/>
          <p:nvPr/>
        </p:nvSpPr>
        <p:spPr>
          <a:xfrm>
            <a:off x="4663440" y="2697480"/>
            <a:ext cx="2834640" cy="731520"/>
          </a:xfrm>
          <a:prstGeom prst="rect">
            <a:avLst/>
          </a:prstGeom>
          <a:noFill/>
          <a:ln/>
        </p:spPr>
        <p:txBody>
          <a:bodyPr wrap="square" rtlCol="0" anchor="ctr"/>
          <a:lstStyle/>
          <a:p>
            <a:pPr indent="0" marL="0">
              <a:buNone/>
            </a:pPr>
            <a:r>
              <a:rPr lang="en-US" sz="1100" dirty="0">
                <a:solidFill>
                  <a:srgbClr val="0F172A"/>
                </a:solidFill>
                <a:latin typeface="Calibri" pitchFamily="34" charset="0"/>
                <a:ea typeface="Calibri" pitchFamily="34" charset="-122"/>
                <a:cs typeface="Calibri" pitchFamily="34" charset="-120"/>
              </a:rPr>
              <a:t>Priced services &amp; bundles</a:t>
            </a:r>
            <a:endParaRPr lang="en-US" sz="1100" dirty="0"/>
          </a:p>
        </p:txBody>
      </p:sp>
      <p:sp>
        <p:nvSpPr>
          <p:cNvPr id="10" name="Shape 8"/>
          <p:cNvSpPr/>
          <p:nvPr/>
        </p:nvSpPr>
        <p:spPr>
          <a:xfrm>
            <a:off x="8412480" y="2194560"/>
            <a:ext cx="3200400" cy="1280160"/>
          </a:xfrm>
          <a:prstGeom prst="roundRect">
            <a:avLst>
              <a:gd name="adj" fmla="val 5714"/>
            </a:avLst>
          </a:prstGeom>
          <a:solidFill>
            <a:srgbClr val="F5F7FB"/>
          </a:solidFill>
          <a:ln w="12700">
            <a:solidFill>
              <a:srgbClr val="1E2761"/>
            </a:solidFill>
            <a:prstDash val="solid"/>
          </a:ln>
        </p:spPr>
      </p:sp>
      <p:sp>
        <p:nvSpPr>
          <p:cNvPr id="11" name="Text 9"/>
          <p:cNvSpPr/>
          <p:nvPr/>
        </p:nvSpPr>
        <p:spPr>
          <a:xfrm>
            <a:off x="8595360" y="2286000"/>
            <a:ext cx="2834640" cy="365760"/>
          </a:xfrm>
          <a:prstGeom prst="rect">
            <a:avLst/>
          </a:prstGeom>
          <a:noFill/>
          <a:ln/>
        </p:spPr>
        <p:txBody>
          <a:bodyPr wrap="square" rtlCol="0" anchor="ctr"/>
          <a:lstStyle/>
          <a:p>
            <a:pPr indent="0" marL="0">
              <a:buNone/>
            </a:pPr>
            <a:r>
              <a:rPr lang="en-US" sz="1400" b="1" dirty="0">
                <a:solidFill>
                  <a:srgbClr val="F96167"/>
                </a:solidFill>
                <a:latin typeface="Calibri" pitchFamily="34" charset="0"/>
                <a:ea typeface="Calibri" pitchFamily="34" charset="-122"/>
                <a:cs typeface="Calibri" pitchFamily="34" charset="-120"/>
              </a:rPr>
              <a:t>Invoices</a:t>
            </a:r>
            <a:endParaRPr lang="en-US" sz="1400" dirty="0"/>
          </a:p>
        </p:txBody>
      </p:sp>
      <p:sp>
        <p:nvSpPr>
          <p:cNvPr id="12" name="Text 10"/>
          <p:cNvSpPr/>
          <p:nvPr/>
        </p:nvSpPr>
        <p:spPr>
          <a:xfrm>
            <a:off x="8595360" y="2697480"/>
            <a:ext cx="2834640" cy="731520"/>
          </a:xfrm>
          <a:prstGeom prst="rect">
            <a:avLst/>
          </a:prstGeom>
          <a:noFill/>
          <a:ln/>
        </p:spPr>
        <p:txBody>
          <a:bodyPr wrap="square" rtlCol="0" anchor="ctr"/>
          <a:lstStyle/>
          <a:p>
            <a:pPr indent="0" marL="0">
              <a:buNone/>
            </a:pPr>
            <a:r>
              <a:rPr lang="en-US" sz="1100" dirty="0">
                <a:solidFill>
                  <a:srgbClr val="0F172A"/>
                </a:solidFill>
                <a:latin typeface="Calibri" pitchFamily="34" charset="0"/>
                <a:ea typeface="Calibri" pitchFamily="34" charset="-122"/>
                <a:cs typeface="Calibri" pitchFamily="34" charset="-120"/>
              </a:rPr>
              <a:t>Auto-drafted from time + services</a:t>
            </a:r>
            <a:endParaRPr lang="en-US" sz="1100" dirty="0"/>
          </a:p>
        </p:txBody>
      </p:sp>
      <p:sp>
        <p:nvSpPr>
          <p:cNvPr id="13" name="Shape 11"/>
          <p:cNvSpPr/>
          <p:nvPr/>
        </p:nvSpPr>
        <p:spPr>
          <a:xfrm>
            <a:off x="8412480" y="4023360"/>
            <a:ext cx="3200400" cy="1280160"/>
          </a:xfrm>
          <a:prstGeom prst="roundRect">
            <a:avLst>
              <a:gd name="adj" fmla="val 5714"/>
            </a:avLst>
          </a:prstGeom>
          <a:solidFill>
            <a:srgbClr val="F5F7FB"/>
          </a:solidFill>
          <a:ln w="12700">
            <a:solidFill>
              <a:srgbClr val="1E2761"/>
            </a:solidFill>
            <a:prstDash val="solid"/>
          </a:ln>
        </p:spPr>
      </p:sp>
      <p:sp>
        <p:nvSpPr>
          <p:cNvPr id="14" name="Text 12"/>
          <p:cNvSpPr/>
          <p:nvPr/>
        </p:nvSpPr>
        <p:spPr>
          <a:xfrm>
            <a:off x="8595360" y="4114800"/>
            <a:ext cx="2834640" cy="365760"/>
          </a:xfrm>
          <a:prstGeom prst="rect">
            <a:avLst/>
          </a:prstGeom>
          <a:noFill/>
          <a:ln/>
        </p:spPr>
        <p:txBody>
          <a:bodyPr wrap="square" rtlCol="0" anchor="ctr"/>
          <a:lstStyle/>
          <a:p>
            <a:pPr indent="0" marL="0">
              <a:buNone/>
            </a:pPr>
            <a:r>
              <a:rPr lang="en-US" sz="1400" b="1" dirty="0">
                <a:solidFill>
                  <a:srgbClr val="F96167"/>
                </a:solidFill>
                <a:latin typeface="Calibri" pitchFamily="34" charset="0"/>
                <a:ea typeface="Calibri" pitchFamily="34" charset="-122"/>
                <a:cs typeface="Calibri" pitchFamily="34" charset="-120"/>
              </a:rPr>
              <a:t>Stripe</a:t>
            </a:r>
            <a:endParaRPr lang="en-US" sz="1400" dirty="0"/>
          </a:p>
        </p:txBody>
      </p:sp>
      <p:sp>
        <p:nvSpPr>
          <p:cNvPr id="15" name="Text 13"/>
          <p:cNvSpPr/>
          <p:nvPr/>
        </p:nvSpPr>
        <p:spPr>
          <a:xfrm>
            <a:off x="8595360" y="4526280"/>
            <a:ext cx="2834640" cy="731520"/>
          </a:xfrm>
          <a:prstGeom prst="rect">
            <a:avLst/>
          </a:prstGeom>
          <a:noFill/>
          <a:ln/>
        </p:spPr>
        <p:txBody>
          <a:bodyPr wrap="square" rtlCol="0" anchor="ctr"/>
          <a:lstStyle/>
          <a:p>
            <a:pPr indent="0" marL="0">
              <a:buNone/>
            </a:pPr>
            <a:r>
              <a:rPr lang="en-US" sz="1100" dirty="0">
                <a:solidFill>
                  <a:srgbClr val="0F172A"/>
                </a:solidFill>
                <a:latin typeface="Calibri" pitchFamily="34" charset="0"/>
                <a:ea typeface="Calibri" pitchFamily="34" charset="-122"/>
                <a:cs typeface="Calibri" pitchFamily="34" charset="-120"/>
              </a:rPr>
              <a:t>Embedded checkout · webhooks</a:t>
            </a:r>
            <a:endParaRPr lang="en-US" sz="1100" dirty="0"/>
          </a:p>
        </p:txBody>
      </p:sp>
      <p:sp>
        <p:nvSpPr>
          <p:cNvPr id="16" name="Shape 14"/>
          <p:cNvSpPr/>
          <p:nvPr/>
        </p:nvSpPr>
        <p:spPr>
          <a:xfrm>
            <a:off x="4480560" y="4023360"/>
            <a:ext cx="3200400" cy="1280160"/>
          </a:xfrm>
          <a:prstGeom prst="roundRect">
            <a:avLst>
              <a:gd name="adj" fmla="val 5714"/>
            </a:avLst>
          </a:prstGeom>
          <a:solidFill>
            <a:srgbClr val="F5F7FB"/>
          </a:solidFill>
          <a:ln w="12700">
            <a:solidFill>
              <a:srgbClr val="1E2761"/>
            </a:solidFill>
            <a:prstDash val="solid"/>
          </a:ln>
        </p:spPr>
      </p:sp>
      <p:sp>
        <p:nvSpPr>
          <p:cNvPr id="17" name="Text 15"/>
          <p:cNvSpPr/>
          <p:nvPr/>
        </p:nvSpPr>
        <p:spPr>
          <a:xfrm>
            <a:off x="4663440" y="4114800"/>
            <a:ext cx="2834640" cy="365760"/>
          </a:xfrm>
          <a:prstGeom prst="rect">
            <a:avLst/>
          </a:prstGeom>
          <a:noFill/>
          <a:ln/>
        </p:spPr>
        <p:txBody>
          <a:bodyPr wrap="square" rtlCol="0" anchor="ctr"/>
          <a:lstStyle/>
          <a:p>
            <a:pPr indent="0" marL="0">
              <a:buNone/>
            </a:pPr>
            <a:r>
              <a:rPr lang="en-US" sz="1400" b="1" dirty="0">
                <a:solidFill>
                  <a:srgbClr val="F96167"/>
                </a:solidFill>
                <a:latin typeface="Calibri" pitchFamily="34" charset="0"/>
                <a:ea typeface="Calibri" pitchFamily="34" charset="-122"/>
                <a:cs typeface="Calibri" pitchFamily="34" charset="-120"/>
              </a:rPr>
              <a:t>Payments</a:t>
            </a:r>
            <a:endParaRPr lang="en-US" sz="1400" dirty="0"/>
          </a:p>
        </p:txBody>
      </p:sp>
      <p:sp>
        <p:nvSpPr>
          <p:cNvPr id="18" name="Text 16"/>
          <p:cNvSpPr/>
          <p:nvPr/>
        </p:nvSpPr>
        <p:spPr>
          <a:xfrm>
            <a:off x="4663440" y="4526280"/>
            <a:ext cx="2834640" cy="731520"/>
          </a:xfrm>
          <a:prstGeom prst="rect">
            <a:avLst/>
          </a:prstGeom>
          <a:noFill/>
          <a:ln/>
        </p:spPr>
        <p:txBody>
          <a:bodyPr wrap="square" rtlCol="0" anchor="ctr"/>
          <a:lstStyle/>
          <a:p>
            <a:pPr indent="0" marL="0">
              <a:buNone/>
            </a:pPr>
            <a:r>
              <a:rPr lang="en-US" sz="1100" dirty="0">
                <a:solidFill>
                  <a:srgbClr val="0F172A"/>
                </a:solidFill>
                <a:latin typeface="Calibri" pitchFamily="34" charset="0"/>
                <a:ea typeface="Calibri" pitchFamily="34" charset="-122"/>
                <a:cs typeface="Calibri" pitchFamily="34" charset="-120"/>
              </a:rPr>
              <a:t>Applied to invoices</a:t>
            </a:r>
            <a:endParaRPr lang="en-US" sz="1100" dirty="0"/>
          </a:p>
        </p:txBody>
      </p:sp>
      <p:sp>
        <p:nvSpPr>
          <p:cNvPr id="19" name="Shape 17"/>
          <p:cNvSpPr/>
          <p:nvPr/>
        </p:nvSpPr>
        <p:spPr>
          <a:xfrm>
            <a:off x="548640" y="4023360"/>
            <a:ext cx="3200400" cy="1280160"/>
          </a:xfrm>
          <a:prstGeom prst="roundRect">
            <a:avLst>
              <a:gd name="adj" fmla="val 5714"/>
            </a:avLst>
          </a:prstGeom>
          <a:solidFill>
            <a:srgbClr val="F5F7FB"/>
          </a:solidFill>
          <a:ln w="12700">
            <a:solidFill>
              <a:srgbClr val="1E2761"/>
            </a:solidFill>
            <a:prstDash val="solid"/>
          </a:ln>
        </p:spPr>
      </p:sp>
      <p:sp>
        <p:nvSpPr>
          <p:cNvPr id="20" name="Text 18"/>
          <p:cNvSpPr/>
          <p:nvPr/>
        </p:nvSpPr>
        <p:spPr>
          <a:xfrm>
            <a:off x="731520" y="4114800"/>
            <a:ext cx="2834640" cy="365760"/>
          </a:xfrm>
          <a:prstGeom prst="rect">
            <a:avLst/>
          </a:prstGeom>
          <a:noFill/>
          <a:ln/>
        </p:spPr>
        <p:txBody>
          <a:bodyPr wrap="square" rtlCol="0" anchor="ctr"/>
          <a:lstStyle/>
          <a:p>
            <a:pPr indent="0" marL="0">
              <a:buNone/>
            </a:pPr>
            <a:r>
              <a:rPr lang="en-US" sz="1400" b="1" dirty="0">
                <a:solidFill>
                  <a:srgbClr val="F96167"/>
                </a:solidFill>
                <a:latin typeface="Calibri" pitchFamily="34" charset="0"/>
                <a:ea typeface="Calibri" pitchFamily="34" charset="-122"/>
                <a:cs typeface="Calibri" pitchFamily="34" charset="-120"/>
              </a:rPr>
              <a:t>Journal</a:t>
            </a:r>
            <a:endParaRPr lang="en-US" sz="1400" dirty="0"/>
          </a:p>
        </p:txBody>
      </p:sp>
      <p:sp>
        <p:nvSpPr>
          <p:cNvPr id="21" name="Text 19"/>
          <p:cNvSpPr/>
          <p:nvPr/>
        </p:nvSpPr>
        <p:spPr>
          <a:xfrm>
            <a:off x="731520" y="4526280"/>
            <a:ext cx="2834640" cy="731520"/>
          </a:xfrm>
          <a:prstGeom prst="rect">
            <a:avLst/>
          </a:prstGeom>
          <a:noFill/>
          <a:ln/>
        </p:spPr>
        <p:txBody>
          <a:bodyPr wrap="square" rtlCol="0" anchor="ctr"/>
          <a:lstStyle/>
          <a:p>
            <a:pPr indent="0" marL="0">
              <a:buNone/>
            </a:pPr>
            <a:r>
              <a:rPr lang="en-US" sz="1100" dirty="0">
                <a:solidFill>
                  <a:srgbClr val="0F172A"/>
                </a:solidFill>
                <a:latin typeface="Calibri" pitchFamily="34" charset="0"/>
                <a:ea typeface="Calibri" pitchFamily="34" charset="-122"/>
                <a:cs typeface="Calibri" pitchFamily="34" charset="-120"/>
              </a:rPr>
              <a:t>GL accounts · double entry</a:t>
            </a:r>
            <a:endParaRPr lang="en-US" sz="1100" dirty="0"/>
          </a:p>
        </p:txBody>
      </p:sp>
      <p:sp>
        <p:nvSpPr>
          <p:cNvPr id="22" name="Shape 20"/>
          <p:cNvSpPr/>
          <p:nvPr/>
        </p:nvSpPr>
        <p:spPr>
          <a:xfrm>
            <a:off x="548640" y="5486400"/>
            <a:ext cx="3200400" cy="1280160"/>
          </a:xfrm>
          <a:prstGeom prst="roundRect">
            <a:avLst>
              <a:gd name="adj" fmla="val 5714"/>
            </a:avLst>
          </a:prstGeom>
          <a:solidFill>
            <a:srgbClr val="F5F7FB"/>
          </a:solidFill>
          <a:ln w="12700">
            <a:solidFill>
              <a:srgbClr val="1E2761"/>
            </a:solidFill>
            <a:prstDash val="solid"/>
          </a:ln>
        </p:spPr>
      </p:sp>
      <p:sp>
        <p:nvSpPr>
          <p:cNvPr id="23" name="Text 21"/>
          <p:cNvSpPr/>
          <p:nvPr/>
        </p:nvSpPr>
        <p:spPr>
          <a:xfrm>
            <a:off x="731520" y="5577840"/>
            <a:ext cx="2834640" cy="365760"/>
          </a:xfrm>
          <a:prstGeom prst="rect">
            <a:avLst/>
          </a:prstGeom>
          <a:noFill/>
          <a:ln/>
        </p:spPr>
        <p:txBody>
          <a:bodyPr wrap="square" rtlCol="0" anchor="ctr"/>
          <a:lstStyle/>
          <a:p>
            <a:pPr indent="0" marL="0">
              <a:buNone/>
            </a:pPr>
            <a:r>
              <a:rPr lang="en-US" sz="1400" b="1" dirty="0">
                <a:solidFill>
                  <a:srgbClr val="F96167"/>
                </a:solidFill>
                <a:latin typeface="Calibri" pitchFamily="34" charset="0"/>
                <a:ea typeface="Calibri" pitchFamily="34" charset="-122"/>
                <a:cs typeface="Calibri" pitchFamily="34" charset="-120"/>
              </a:rPr>
              <a:t>Budgets</a:t>
            </a:r>
            <a:endParaRPr lang="en-US" sz="1400" dirty="0"/>
          </a:p>
        </p:txBody>
      </p:sp>
      <p:sp>
        <p:nvSpPr>
          <p:cNvPr id="24" name="Text 22"/>
          <p:cNvSpPr/>
          <p:nvPr/>
        </p:nvSpPr>
        <p:spPr>
          <a:xfrm>
            <a:off x="731520" y="5989320"/>
            <a:ext cx="2834640" cy="731520"/>
          </a:xfrm>
          <a:prstGeom prst="rect">
            <a:avLst/>
          </a:prstGeom>
          <a:noFill/>
          <a:ln/>
        </p:spPr>
        <p:txBody>
          <a:bodyPr wrap="square" rtlCol="0" anchor="ctr"/>
          <a:lstStyle/>
          <a:p>
            <a:pPr indent="0" marL="0">
              <a:buNone/>
            </a:pPr>
            <a:r>
              <a:rPr lang="en-US" sz="1100" dirty="0">
                <a:solidFill>
                  <a:srgbClr val="0F172A"/>
                </a:solidFill>
                <a:latin typeface="Calibri" pitchFamily="34" charset="0"/>
                <a:ea typeface="Calibri" pitchFamily="34" charset="-122"/>
                <a:cs typeface="Calibri" pitchFamily="34" charset="-120"/>
              </a:rPr>
              <a:t>Fund classes · variance</a:t>
            </a:r>
            <a:endParaRPr lang="en-US" sz="1100" dirty="0"/>
          </a:p>
        </p:txBody>
      </p:sp>
      <p:sp>
        <p:nvSpPr>
          <p:cNvPr id="25" name="Shape 23"/>
          <p:cNvSpPr/>
          <p:nvPr/>
        </p:nvSpPr>
        <p:spPr>
          <a:xfrm>
            <a:off x="4480560" y="5486400"/>
            <a:ext cx="3200400" cy="1280160"/>
          </a:xfrm>
          <a:prstGeom prst="roundRect">
            <a:avLst>
              <a:gd name="adj" fmla="val 5714"/>
            </a:avLst>
          </a:prstGeom>
          <a:solidFill>
            <a:srgbClr val="F5F7FB"/>
          </a:solidFill>
          <a:ln w="12700">
            <a:solidFill>
              <a:srgbClr val="1E2761"/>
            </a:solidFill>
            <a:prstDash val="solid"/>
          </a:ln>
        </p:spPr>
      </p:sp>
      <p:sp>
        <p:nvSpPr>
          <p:cNvPr id="26" name="Text 24"/>
          <p:cNvSpPr/>
          <p:nvPr/>
        </p:nvSpPr>
        <p:spPr>
          <a:xfrm>
            <a:off x="4663440" y="5577840"/>
            <a:ext cx="2834640" cy="365760"/>
          </a:xfrm>
          <a:prstGeom prst="rect">
            <a:avLst/>
          </a:prstGeom>
          <a:noFill/>
          <a:ln/>
        </p:spPr>
        <p:txBody>
          <a:bodyPr wrap="square" rtlCol="0" anchor="ctr"/>
          <a:lstStyle/>
          <a:p>
            <a:pPr indent="0" marL="0">
              <a:buNone/>
            </a:pPr>
            <a:r>
              <a:rPr lang="en-US" sz="1400" b="1" dirty="0">
                <a:solidFill>
                  <a:srgbClr val="F96167"/>
                </a:solidFill>
                <a:latin typeface="Calibri" pitchFamily="34" charset="0"/>
                <a:ea typeface="Calibri" pitchFamily="34" charset="-122"/>
                <a:cs typeface="Calibri" pitchFamily="34" charset="-120"/>
              </a:rPr>
              <a:t>Expenses</a:t>
            </a:r>
            <a:endParaRPr lang="en-US" sz="1400" dirty="0"/>
          </a:p>
        </p:txBody>
      </p:sp>
      <p:sp>
        <p:nvSpPr>
          <p:cNvPr id="27" name="Text 25"/>
          <p:cNvSpPr/>
          <p:nvPr/>
        </p:nvSpPr>
        <p:spPr>
          <a:xfrm>
            <a:off x="4663440" y="5989320"/>
            <a:ext cx="2834640" cy="731520"/>
          </a:xfrm>
          <a:prstGeom prst="rect">
            <a:avLst/>
          </a:prstGeom>
          <a:noFill/>
          <a:ln/>
        </p:spPr>
        <p:txBody>
          <a:bodyPr wrap="square" rtlCol="0" anchor="ctr"/>
          <a:lstStyle/>
          <a:p>
            <a:pPr indent="0" marL="0">
              <a:buNone/>
            </a:pPr>
            <a:r>
              <a:rPr lang="en-US" sz="1100" dirty="0">
                <a:solidFill>
                  <a:srgbClr val="0F172A"/>
                </a:solidFill>
                <a:latin typeface="Calibri" pitchFamily="34" charset="0"/>
                <a:ea typeface="Calibri" pitchFamily="34" charset="-122"/>
                <a:cs typeface="Calibri" pitchFamily="34" charset="-120"/>
              </a:rPr>
              <a:t>Approved &amp; posted</a:t>
            </a:r>
            <a:endParaRPr lang="en-US" sz="1100" dirty="0"/>
          </a:p>
        </p:txBody>
      </p:sp>
      <p:sp>
        <p:nvSpPr>
          <p:cNvPr id="28" name="Shape 26"/>
          <p:cNvSpPr/>
          <p:nvPr/>
        </p:nvSpPr>
        <p:spPr>
          <a:xfrm>
            <a:off x="8412480" y="5486400"/>
            <a:ext cx="3200400" cy="1280160"/>
          </a:xfrm>
          <a:prstGeom prst="roundRect">
            <a:avLst>
              <a:gd name="adj" fmla="val 5714"/>
            </a:avLst>
          </a:prstGeom>
          <a:solidFill>
            <a:srgbClr val="F5F7FB"/>
          </a:solidFill>
          <a:ln w="12700">
            <a:solidFill>
              <a:srgbClr val="1E2761"/>
            </a:solidFill>
            <a:prstDash val="solid"/>
          </a:ln>
        </p:spPr>
      </p:sp>
      <p:sp>
        <p:nvSpPr>
          <p:cNvPr id="29" name="Text 27"/>
          <p:cNvSpPr/>
          <p:nvPr/>
        </p:nvSpPr>
        <p:spPr>
          <a:xfrm>
            <a:off x="8595360" y="5577840"/>
            <a:ext cx="2834640" cy="365760"/>
          </a:xfrm>
          <a:prstGeom prst="rect">
            <a:avLst/>
          </a:prstGeom>
          <a:noFill/>
          <a:ln/>
        </p:spPr>
        <p:txBody>
          <a:bodyPr wrap="square" rtlCol="0" anchor="ctr"/>
          <a:lstStyle/>
          <a:p>
            <a:pPr indent="0" marL="0">
              <a:buNone/>
            </a:pPr>
            <a:r>
              <a:rPr lang="en-US" sz="1400" b="1" dirty="0">
                <a:solidFill>
                  <a:srgbClr val="F96167"/>
                </a:solidFill>
                <a:latin typeface="Calibri" pitchFamily="34" charset="0"/>
                <a:ea typeface="Calibri" pitchFamily="34" charset="-122"/>
                <a:cs typeface="Calibri" pitchFamily="34" charset="-120"/>
              </a:rPr>
              <a:t>Recurring</a:t>
            </a:r>
            <a:endParaRPr lang="en-US" sz="1400" dirty="0"/>
          </a:p>
        </p:txBody>
      </p:sp>
      <p:sp>
        <p:nvSpPr>
          <p:cNvPr id="30" name="Text 28"/>
          <p:cNvSpPr/>
          <p:nvPr/>
        </p:nvSpPr>
        <p:spPr>
          <a:xfrm>
            <a:off x="8595360" y="5989320"/>
            <a:ext cx="2834640" cy="731520"/>
          </a:xfrm>
          <a:prstGeom prst="rect">
            <a:avLst/>
          </a:prstGeom>
          <a:noFill/>
          <a:ln/>
        </p:spPr>
        <p:txBody>
          <a:bodyPr wrap="square" rtlCol="0" anchor="ctr"/>
          <a:lstStyle/>
          <a:p>
            <a:pPr indent="0" marL="0">
              <a:buNone/>
            </a:pPr>
            <a:r>
              <a:rPr lang="en-US" sz="1100" dirty="0">
                <a:solidFill>
                  <a:srgbClr val="0F172A"/>
                </a:solidFill>
                <a:latin typeface="Calibri" pitchFamily="34" charset="0"/>
                <a:ea typeface="Calibri" pitchFamily="34" charset="-122"/>
                <a:cs typeface="Calibri" pitchFamily="34" charset="-120"/>
              </a:rPr>
              <a:t>Schedules generate invoices</a:t>
            </a:r>
            <a:endParaRPr lang="en-US" sz="1100" dirty="0"/>
          </a:p>
        </p:txBody>
      </p:sp>
      <p:sp>
        <p:nvSpPr>
          <p:cNvPr id="31" name="Text 29"/>
          <p:cNvSpPr/>
          <p:nvPr/>
        </p:nvSpPr>
        <p:spPr>
          <a:xfrm>
            <a:off x="3977640" y="2651760"/>
            <a:ext cx="457200" cy="365760"/>
          </a:xfrm>
          <a:prstGeom prst="rect">
            <a:avLst/>
          </a:prstGeom>
          <a:noFill/>
          <a:ln/>
        </p:spPr>
        <p:txBody>
          <a:bodyPr wrap="square" rtlCol="0" anchor="ctr"/>
          <a:lstStyle/>
          <a:p>
            <a:pPr algn="ctr" indent="0" marL="0">
              <a:buNone/>
            </a:pPr>
            <a:r>
              <a:rPr lang="en-US" sz="2200" b="1" dirty="0">
                <a:solidFill>
                  <a:srgbClr val="F96167"/>
                </a:solidFill>
                <a:latin typeface="Georgia" pitchFamily="34" charset="0"/>
                <a:ea typeface="Georgia" pitchFamily="34" charset="-122"/>
                <a:cs typeface="Georgia" pitchFamily="34" charset="-120"/>
              </a:rPr>
              <a:t>→</a:t>
            </a:r>
            <a:endParaRPr lang="en-US" sz="2200" dirty="0"/>
          </a:p>
        </p:txBody>
      </p:sp>
      <p:sp>
        <p:nvSpPr>
          <p:cNvPr id="32" name="Text 30"/>
          <p:cNvSpPr/>
          <p:nvPr/>
        </p:nvSpPr>
        <p:spPr>
          <a:xfrm>
            <a:off x="7909560" y="2651760"/>
            <a:ext cx="457200" cy="365760"/>
          </a:xfrm>
          <a:prstGeom prst="rect">
            <a:avLst/>
          </a:prstGeom>
          <a:noFill/>
          <a:ln/>
        </p:spPr>
        <p:txBody>
          <a:bodyPr wrap="square" rtlCol="0" anchor="ctr"/>
          <a:lstStyle/>
          <a:p>
            <a:pPr algn="ctr" indent="0" marL="0">
              <a:buNone/>
            </a:pPr>
            <a:r>
              <a:rPr lang="en-US" sz="2200" b="1" dirty="0">
                <a:solidFill>
                  <a:srgbClr val="F96167"/>
                </a:solidFill>
                <a:latin typeface="Georgia" pitchFamily="34" charset="0"/>
                <a:ea typeface="Georgia" pitchFamily="34" charset="-122"/>
                <a:cs typeface="Georgia" pitchFamily="34" charset="-120"/>
              </a:rPr>
              <a:t>→</a:t>
            </a:r>
            <a:endParaRPr lang="en-US" sz="22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1E2761"/>
        </a:solidFill>
      </p:bgPr>
    </p:bg>
    <p:spTree>
      <p:nvGrpSpPr>
        <p:cNvPr id="1" name=""/>
        <p:cNvGrpSpPr/>
        <p:nvPr/>
      </p:nvGrpSpPr>
      <p:grpSpPr>
        <a:xfrm>
          <a:off x="0" y="0"/>
          <a:ext cx="0" cy="0"/>
          <a:chOff x="0" y="0"/>
          <a:chExt cx="0" cy="0"/>
        </a:xfrm>
      </p:grpSpPr>
      <p:sp>
        <p:nvSpPr>
          <p:cNvPr id="2" name="Shape 0"/>
          <p:cNvSpPr/>
          <p:nvPr/>
        </p:nvSpPr>
        <p:spPr>
          <a:xfrm>
            <a:off x="548640" y="2880360"/>
            <a:ext cx="548640" cy="54864"/>
          </a:xfrm>
          <a:prstGeom prst="rect">
            <a:avLst/>
          </a:prstGeom>
          <a:solidFill>
            <a:srgbClr val="F96167"/>
          </a:solidFill>
          <a:ln/>
        </p:spPr>
      </p:sp>
      <p:sp>
        <p:nvSpPr>
          <p:cNvPr id="3" name="Text 1"/>
          <p:cNvSpPr/>
          <p:nvPr/>
        </p:nvSpPr>
        <p:spPr>
          <a:xfrm>
            <a:off x="548640" y="2468880"/>
            <a:ext cx="10972800" cy="274320"/>
          </a:xfrm>
          <a:prstGeom prst="rect">
            <a:avLst/>
          </a:prstGeom>
          <a:noFill/>
          <a:ln/>
        </p:spPr>
        <p:txBody>
          <a:bodyPr wrap="square" rtlCol="0" anchor="ctr"/>
          <a:lstStyle/>
          <a:p>
            <a:pPr indent="0" marL="0">
              <a:buNone/>
            </a:pPr>
            <a:r>
              <a:rPr lang="en-US" sz="1200" b="1" spc="300" kern="0" dirty="0">
                <a:solidFill>
                  <a:srgbClr val="F96167"/>
                </a:solidFill>
                <a:latin typeface="Calibri" pitchFamily="34" charset="0"/>
                <a:ea typeface="Calibri" pitchFamily="34" charset="-122"/>
                <a:cs typeface="Calibri" pitchFamily="34" charset="-120"/>
              </a:rPr>
              <a:t>SECTION 09</a:t>
            </a:r>
            <a:endParaRPr lang="en-US" sz="1200" dirty="0"/>
          </a:p>
        </p:txBody>
      </p:sp>
      <p:sp>
        <p:nvSpPr>
          <p:cNvPr id="4" name="Text 2"/>
          <p:cNvSpPr/>
          <p:nvPr/>
        </p:nvSpPr>
        <p:spPr>
          <a:xfrm>
            <a:off x="548640" y="3017520"/>
            <a:ext cx="10972800" cy="914400"/>
          </a:xfrm>
          <a:prstGeom prst="rect">
            <a:avLst/>
          </a:prstGeom>
          <a:noFill/>
          <a:ln/>
        </p:spPr>
        <p:txBody>
          <a:bodyPr wrap="square" rtlCol="0" anchor="ctr"/>
          <a:lstStyle/>
          <a:p>
            <a:pPr indent="0" marL="0">
              <a:buNone/>
            </a:pPr>
            <a:r>
              <a:rPr lang="en-US" sz="4400" b="1" dirty="0">
                <a:solidFill>
                  <a:srgbClr val="FFFFFF"/>
                </a:solidFill>
                <a:latin typeface="Georgia" pitchFamily="34" charset="0"/>
                <a:ea typeface="Georgia" pitchFamily="34" charset="-122"/>
                <a:cs typeface="Georgia" pitchFamily="34" charset="-120"/>
              </a:rPr>
              <a:t>Compliance &amp; security</a:t>
            </a:r>
            <a:endParaRPr lang="en-US" sz="4400" dirty="0"/>
          </a:p>
        </p:txBody>
      </p:sp>
      <p:sp>
        <p:nvSpPr>
          <p:cNvPr id="5" name="Text 3"/>
          <p:cNvSpPr/>
          <p:nvPr/>
        </p:nvSpPr>
        <p:spPr>
          <a:xfrm>
            <a:off x="548640" y="4114800"/>
            <a:ext cx="10058400" cy="731520"/>
          </a:xfrm>
          <a:prstGeom prst="rect">
            <a:avLst/>
          </a:prstGeom>
          <a:noFill/>
          <a:ln/>
        </p:spPr>
        <p:txBody>
          <a:bodyPr wrap="square" rtlCol="0" anchor="ctr"/>
          <a:lstStyle/>
          <a:p>
            <a:pPr indent="0" marL="0">
              <a:buNone/>
            </a:pPr>
            <a:r>
              <a:rPr lang="en-US" sz="1800" i="1" dirty="0">
                <a:solidFill>
                  <a:srgbClr val="CADCFC"/>
                </a:solidFill>
                <a:latin typeface="Calibri" pitchFamily="34" charset="0"/>
                <a:ea typeface="Calibri" pitchFamily="34" charset="-122"/>
                <a:cs typeface="Calibri" pitchFamily="34" charset="-120"/>
              </a:rPr>
              <a:t>KYC gates, disclaimers, complaints, and continuous audit.</a:t>
            </a:r>
            <a:endParaRPr lang="en-US" sz="18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457200"/>
            <a:ext cx="10972800" cy="274320"/>
          </a:xfrm>
          <a:prstGeom prst="rect">
            <a:avLst/>
          </a:prstGeom>
          <a:noFill/>
          <a:ln/>
        </p:spPr>
        <p:txBody>
          <a:bodyPr wrap="square" rtlCol="0" anchor="ctr"/>
          <a:lstStyle/>
          <a:p>
            <a:pPr indent="0" marL="0">
              <a:buNone/>
            </a:pPr>
            <a:r>
              <a:rPr lang="en-US" sz="1200" b="1" spc="300" kern="0" dirty="0">
                <a:solidFill>
                  <a:srgbClr val="F96167"/>
                </a:solidFill>
                <a:latin typeface="Calibri" pitchFamily="34" charset="0"/>
                <a:ea typeface="Calibri" pitchFamily="34" charset="-122"/>
                <a:cs typeface="Calibri" pitchFamily="34" charset="-120"/>
              </a:rPr>
              <a:t>09 · COMPLIANCE</a:t>
            </a:r>
            <a:endParaRPr lang="en-US" sz="1200" dirty="0"/>
          </a:p>
        </p:txBody>
      </p:sp>
      <p:sp>
        <p:nvSpPr>
          <p:cNvPr id="3" name="Text 1"/>
          <p:cNvSpPr/>
          <p:nvPr/>
        </p:nvSpPr>
        <p:spPr>
          <a:xfrm>
            <a:off x="548640" y="731520"/>
            <a:ext cx="10972800" cy="822960"/>
          </a:xfrm>
          <a:prstGeom prst="rect">
            <a:avLst/>
          </a:prstGeom>
          <a:noFill/>
          <a:ln/>
        </p:spPr>
        <p:txBody>
          <a:bodyPr wrap="square" rtlCol="0" anchor="ctr"/>
          <a:lstStyle/>
          <a:p>
            <a:pPr indent="0" marL="0">
              <a:buNone/>
            </a:pPr>
            <a:r>
              <a:rPr lang="en-US" sz="3400" b="1" dirty="0">
                <a:solidFill>
                  <a:srgbClr val="1E2761"/>
                </a:solidFill>
                <a:latin typeface="Georgia" pitchFamily="34" charset="0"/>
                <a:ea typeface="Georgia" pitchFamily="34" charset="-122"/>
                <a:cs typeface="Georgia" pitchFamily="34" charset="-120"/>
              </a:rPr>
              <a:t>Guardrails around every workflow</a:t>
            </a:r>
            <a:endParaRPr lang="en-US" sz="3400" dirty="0"/>
          </a:p>
        </p:txBody>
      </p:sp>
      <p:sp>
        <p:nvSpPr>
          <p:cNvPr id="4" name="Shape 2"/>
          <p:cNvSpPr/>
          <p:nvPr/>
        </p:nvSpPr>
        <p:spPr>
          <a:xfrm>
            <a:off x="548640" y="2011680"/>
            <a:ext cx="137160" cy="502920"/>
          </a:xfrm>
          <a:prstGeom prst="rect">
            <a:avLst/>
          </a:prstGeom>
          <a:solidFill>
            <a:srgbClr val="F96167"/>
          </a:solidFill>
          <a:ln/>
        </p:spPr>
      </p:sp>
      <p:sp>
        <p:nvSpPr>
          <p:cNvPr id="5" name="Text 3"/>
          <p:cNvSpPr/>
          <p:nvPr/>
        </p:nvSpPr>
        <p:spPr>
          <a:xfrm>
            <a:off x="822960" y="2011680"/>
            <a:ext cx="2743200" cy="502920"/>
          </a:xfrm>
          <a:prstGeom prst="rect">
            <a:avLst/>
          </a:prstGeom>
          <a:noFill/>
          <a:ln/>
        </p:spPr>
        <p:txBody>
          <a:bodyPr wrap="square" rtlCol="0" anchor="ctr"/>
          <a:lstStyle/>
          <a:p>
            <a:pPr indent="0" marL="0">
              <a:buNone/>
            </a:pPr>
            <a:r>
              <a:rPr lang="en-US" sz="1300" b="1" dirty="0">
                <a:solidFill>
                  <a:srgbClr val="1E2761"/>
                </a:solidFill>
                <a:latin typeface="Calibri" pitchFamily="34" charset="0"/>
                <a:ea typeface="Calibri" pitchFamily="34" charset="-122"/>
                <a:cs typeface="Calibri" pitchFamily="34" charset="-120"/>
              </a:rPr>
              <a:t>KYC gate</a:t>
            </a:r>
            <a:endParaRPr lang="en-US" sz="1300" dirty="0"/>
          </a:p>
        </p:txBody>
      </p:sp>
      <p:sp>
        <p:nvSpPr>
          <p:cNvPr id="6" name="Text 4"/>
          <p:cNvSpPr/>
          <p:nvPr/>
        </p:nvSpPr>
        <p:spPr>
          <a:xfrm>
            <a:off x="3657600" y="2011680"/>
            <a:ext cx="8229600" cy="502920"/>
          </a:xfrm>
          <a:prstGeom prst="rect">
            <a:avLst/>
          </a:prstGeom>
          <a:noFill/>
          <a:ln/>
        </p:spPr>
        <p:txBody>
          <a:bodyPr wrap="square" rtlCol="0" anchor="ctr"/>
          <a:lstStyle/>
          <a:p>
            <a:pPr indent="0" marL="0">
              <a:buNone/>
            </a:pPr>
            <a:r>
              <a:rPr lang="en-US" sz="1200" dirty="0">
                <a:solidFill>
                  <a:srgbClr val="0F172A"/>
                </a:solidFill>
                <a:latin typeface="Calibri" pitchFamily="34" charset="0"/>
                <a:ea typeface="Calibri" pitchFamily="34" charset="-122"/>
                <a:cs typeface="Calibri" pitchFamily="34" charset="-120"/>
              </a:rPr>
              <a:t>portal_kyc_verifications — required before sensitive views</a:t>
            </a:r>
            <a:endParaRPr lang="en-US" sz="1200" dirty="0"/>
          </a:p>
        </p:txBody>
      </p:sp>
      <p:sp>
        <p:nvSpPr>
          <p:cNvPr id="7" name="Shape 5"/>
          <p:cNvSpPr/>
          <p:nvPr/>
        </p:nvSpPr>
        <p:spPr>
          <a:xfrm>
            <a:off x="548640" y="2578608"/>
            <a:ext cx="137160" cy="502920"/>
          </a:xfrm>
          <a:prstGeom prst="rect">
            <a:avLst/>
          </a:prstGeom>
          <a:solidFill>
            <a:srgbClr val="F96167"/>
          </a:solidFill>
          <a:ln/>
        </p:spPr>
      </p:sp>
      <p:sp>
        <p:nvSpPr>
          <p:cNvPr id="8" name="Text 6"/>
          <p:cNvSpPr/>
          <p:nvPr/>
        </p:nvSpPr>
        <p:spPr>
          <a:xfrm>
            <a:off x="822960" y="2578608"/>
            <a:ext cx="2743200" cy="502920"/>
          </a:xfrm>
          <a:prstGeom prst="rect">
            <a:avLst/>
          </a:prstGeom>
          <a:noFill/>
          <a:ln/>
        </p:spPr>
        <p:txBody>
          <a:bodyPr wrap="square" rtlCol="0" anchor="ctr"/>
          <a:lstStyle/>
          <a:p>
            <a:pPr indent="0" marL="0">
              <a:buNone/>
            </a:pPr>
            <a:r>
              <a:rPr lang="en-US" sz="1300" b="1" dirty="0">
                <a:solidFill>
                  <a:srgbClr val="1E2761"/>
                </a:solidFill>
                <a:latin typeface="Calibri" pitchFamily="34" charset="0"/>
                <a:ea typeface="Calibri" pitchFamily="34" charset="-122"/>
                <a:cs typeface="Calibri" pitchFamily="34" charset="-120"/>
              </a:rPr>
              <a:t>Legal disclaimers</a:t>
            </a:r>
            <a:endParaRPr lang="en-US" sz="1300" dirty="0"/>
          </a:p>
        </p:txBody>
      </p:sp>
      <p:sp>
        <p:nvSpPr>
          <p:cNvPr id="9" name="Text 7"/>
          <p:cNvSpPr/>
          <p:nvPr/>
        </p:nvSpPr>
        <p:spPr>
          <a:xfrm>
            <a:off x="3657600" y="2578608"/>
            <a:ext cx="8229600" cy="502920"/>
          </a:xfrm>
          <a:prstGeom prst="rect">
            <a:avLst/>
          </a:prstGeom>
          <a:noFill/>
          <a:ln/>
        </p:spPr>
        <p:txBody>
          <a:bodyPr wrap="square" rtlCol="0" anchor="ctr"/>
          <a:lstStyle/>
          <a:p>
            <a:pPr indent="0" marL="0">
              <a:buNone/>
            </a:pPr>
            <a:r>
              <a:rPr lang="en-US" sz="1200" dirty="0">
                <a:solidFill>
                  <a:srgbClr val="0F172A"/>
                </a:solidFill>
                <a:latin typeface="Calibri" pitchFamily="34" charset="0"/>
                <a:ea typeface="Calibri" pitchFamily="34" charset="-122"/>
                <a:cs typeface="Calibri" pitchFamily="34" charset="-120"/>
              </a:rPr>
              <a:t>legal_disclaimer_acknowledgments — versioned, per-user</a:t>
            </a:r>
            <a:endParaRPr lang="en-US" sz="1200" dirty="0"/>
          </a:p>
        </p:txBody>
      </p:sp>
      <p:sp>
        <p:nvSpPr>
          <p:cNvPr id="10" name="Shape 8"/>
          <p:cNvSpPr/>
          <p:nvPr/>
        </p:nvSpPr>
        <p:spPr>
          <a:xfrm>
            <a:off x="548640" y="3145536"/>
            <a:ext cx="137160" cy="502920"/>
          </a:xfrm>
          <a:prstGeom prst="rect">
            <a:avLst/>
          </a:prstGeom>
          <a:solidFill>
            <a:srgbClr val="F96167"/>
          </a:solidFill>
          <a:ln/>
        </p:spPr>
      </p:sp>
      <p:sp>
        <p:nvSpPr>
          <p:cNvPr id="11" name="Text 9"/>
          <p:cNvSpPr/>
          <p:nvPr/>
        </p:nvSpPr>
        <p:spPr>
          <a:xfrm>
            <a:off x="822960" y="3145536"/>
            <a:ext cx="2743200" cy="502920"/>
          </a:xfrm>
          <a:prstGeom prst="rect">
            <a:avLst/>
          </a:prstGeom>
          <a:noFill/>
          <a:ln/>
        </p:spPr>
        <p:txBody>
          <a:bodyPr wrap="square" rtlCol="0" anchor="ctr"/>
          <a:lstStyle/>
          <a:p>
            <a:pPr indent="0" marL="0">
              <a:buNone/>
            </a:pPr>
            <a:r>
              <a:rPr lang="en-US" sz="1300" b="1" dirty="0">
                <a:solidFill>
                  <a:srgbClr val="1E2761"/>
                </a:solidFill>
                <a:latin typeface="Calibri" pitchFamily="34" charset="0"/>
                <a:ea typeface="Calibri" pitchFamily="34" charset="-122"/>
                <a:cs typeface="Calibri" pitchFamily="34" charset="-120"/>
              </a:rPr>
              <a:t>Approval codes</a:t>
            </a:r>
            <a:endParaRPr lang="en-US" sz="1300" dirty="0"/>
          </a:p>
        </p:txBody>
      </p:sp>
      <p:sp>
        <p:nvSpPr>
          <p:cNvPr id="12" name="Text 10"/>
          <p:cNvSpPr/>
          <p:nvPr/>
        </p:nvSpPr>
        <p:spPr>
          <a:xfrm>
            <a:off x="3657600" y="3145536"/>
            <a:ext cx="8229600" cy="502920"/>
          </a:xfrm>
          <a:prstGeom prst="rect">
            <a:avLst/>
          </a:prstGeom>
          <a:noFill/>
          <a:ln/>
        </p:spPr>
        <p:txBody>
          <a:bodyPr wrap="square" rtlCol="0" anchor="ctr"/>
          <a:lstStyle/>
          <a:p>
            <a:pPr indent="0" marL="0">
              <a:buNone/>
            </a:pPr>
            <a:r>
              <a:rPr lang="en-US" sz="1200" dirty="0">
                <a:solidFill>
                  <a:srgbClr val="0F172A"/>
                </a:solidFill>
                <a:latin typeface="Calibri" pitchFamily="34" charset="0"/>
                <a:ea typeface="Calibri" pitchFamily="34" charset="-122"/>
                <a:cs typeface="Calibri" pitchFamily="34" charset="-120"/>
              </a:rPr>
              <a:t>approval_codes — one-time elevation for admin ops</a:t>
            </a:r>
            <a:endParaRPr lang="en-US" sz="1200" dirty="0"/>
          </a:p>
        </p:txBody>
      </p:sp>
      <p:sp>
        <p:nvSpPr>
          <p:cNvPr id="13" name="Shape 11"/>
          <p:cNvSpPr/>
          <p:nvPr/>
        </p:nvSpPr>
        <p:spPr>
          <a:xfrm>
            <a:off x="548640" y="3712464"/>
            <a:ext cx="137160" cy="502920"/>
          </a:xfrm>
          <a:prstGeom prst="rect">
            <a:avLst/>
          </a:prstGeom>
          <a:solidFill>
            <a:srgbClr val="F96167"/>
          </a:solidFill>
          <a:ln/>
        </p:spPr>
      </p:sp>
      <p:sp>
        <p:nvSpPr>
          <p:cNvPr id="14" name="Text 12"/>
          <p:cNvSpPr/>
          <p:nvPr/>
        </p:nvSpPr>
        <p:spPr>
          <a:xfrm>
            <a:off x="822960" y="3712464"/>
            <a:ext cx="2743200" cy="502920"/>
          </a:xfrm>
          <a:prstGeom prst="rect">
            <a:avLst/>
          </a:prstGeom>
          <a:noFill/>
          <a:ln/>
        </p:spPr>
        <p:txBody>
          <a:bodyPr wrap="square" rtlCol="0" anchor="ctr"/>
          <a:lstStyle/>
          <a:p>
            <a:pPr indent="0" marL="0">
              <a:buNone/>
            </a:pPr>
            <a:r>
              <a:rPr lang="en-US" sz="1300" b="1" dirty="0">
                <a:solidFill>
                  <a:srgbClr val="1E2761"/>
                </a:solidFill>
                <a:latin typeface="Calibri" pitchFamily="34" charset="0"/>
                <a:ea typeface="Calibri" pitchFamily="34" charset="-122"/>
                <a:cs typeface="Calibri" pitchFamily="34" charset="-120"/>
              </a:rPr>
              <a:t>Compliance runs</a:t>
            </a:r>
            <a:endParaRPr lang="en-US" sz="1300" dirty="0"/>
          </a:p>
        </p:txBody>
      </p:sp>
      <p:sp>
        <p:nvSpPr>
          <p:cNvPr id="15" name="Text 13"/>
          <p:cNvSpPr/>
          <p:nvPr/>
        </p:nvSpPr>
        <p:spPr>
          <a:xfrm>
            <a:off x="3657600" y="3712464"/>
            <a:ext cx="8229600" cy="502920"/>
          </a:xfrm>
          <a:prstGeom prst="rect">
            <a:avLst/>
          </a:prstGeom>
          <a:noFill/>
          <a:ln/>
        </p:spPr>
        <p:txBody>
          <a:bodyPr wrap="square" rtlCol="0" anchor="ctr"/>
          <a:lstStyle/>
          <a:p>
            <a:pPr indent="0" marL="0">
              <a:buNone/>
            </a:pPr>
            <a:r>
              <a:rPr lang="en-US" sz="1200" dirty="0">
                <a:solidFill>
                  <a:srgbClr val="0F172A"/>
                </a:solidFill>
                <a:latin typeface="Calibri" pitchFamily="34" charset="0"/>
                <a:ea typeface="Calibri" pitchFamily="34" charset="-122"/>
                <a:cs typeface="Calibri" pitchFamily="34" charset="-120"/>
              </a:rPr>
              <a:t>case_compliance_alerts — nightly &amp; on-demand checks</a:t>
            </a:r>
            <a:endParaRPr lang="en-US" sz="1200" dirty="0"/>
          </a:p>
        </p:txBody>
      </p:sp>
      <p:sp>
        <p:nvSpPr>
          <p:cNvPr id="16" name="Shape 14"/>
          <p:cNvSpPr/>
          <p:nvPr/>
        </p:nvSpPr>
        <p:spPr>
          <a:xfrm>
            <a:off x="548640" y="4279392"/>
            <a:ext cx="137160" cy="502920"/>
          </a:xfrm>
          <a:prstGeom prst="rect">
            <a:avLst/>
          </a:prstGeom>
          <a:solidFill>
            <a:srgbClr val="F96167"/>
          </a:solidFill>
          <a:ln/>
        </p:spPr>
      </p:sp>
      <p:sp>
        <p:nvSpPr>
          <p:cNvPr id="17" name="Text 15"/>
          <p:cNvSpPr/>
          <p:nvPr/>
        </p:nvSpPr>
        <p:spPr>
          <a:xfrm>
            <a:off x="822960" y="4279392"/>
            <a:ext cx="2743200" cy="502920"/>
          </a:xfrm>
          <a:prstGeom prst="rect">
            <a:avLst/>
          </a:prstGeom>
          <a:noFill/>
          <a:ln/>
        </p:spPr>
        <p:txBody>
          <a:bodyPr wrap="square" rtlCol="0" anchor="ctr"/>
          <a:lstStyle/>
          <a:p>
            <a:pPr indent="0" marL="0">
              <a:buNone/>
            </a:pPr>
            <a:r>
              <a:rPr lang="en-US" sz="1300" b="1" dirty="0">
                <a:solidFill>
                  <a:srgbClr val="1E2761"/>
                </a:solidFill>
                <a:latin typeface="Calibri" pitchFamily="34" charset="0"/>
                <a:ea typeface="Calibri" pitchFamily="34" charset="-122"/>
                <a:cs typeface="Calibri" pitchFamily="34" charset="-120"/>
              </a:rPr>
              <a:t>Complaints</a:t>
            </a:r>
            <a:endParaRPr lang="en-US" sz="1300" dirty="0"/>
          </a:p>
        </p:txBody>
      </p:sp>
      <p:sp>
        <p:nvSpPr>
          <p:cNvPr id="18" name="Text 16"/>
          <p:cNvSpPr/>
          <p:nvPr/>
        </p:nvSpPr>
        <p:spPr>
          <a:xfrm>
            <a:off x="3657600" y="4279392"/>
            <a:ext cx="8229600" cy="502920"/>
          </a:xfrm>
          <a:prstGeom prst="rect">
            <a:avLst/>
          </a:prstGeom>
          <a:noFill/>
          <a:ln/>
        </p:spPr>
        <p:txBody>
          <a:bodyPr wrap="square" rtlCol="0" anchor="ctr"/>
          <a:lstStyle/>
          <a:p>
            <a:pPr indent="0" marL="0">
              <a:buNone/>
            </a:pPr>
            <a:r>
              <a:rPr lang="en-US" sz="1200" dirty="0">
                <a:solidFill>
                  <a:srgbClr val="0F172A"/>
                </a:solidFill>
                <a:latin typeface="Calibri" pitchFamily="34" charset="0"/>
                <a:ea typeface="Calibri" pitchFamily="34" charset="-122"/>
                <a:cs typeface="Calibri" pitchFamily="34" charset="-120"/>
              </a:rPr>
              <a:t>Full ticketing: messages, attachments, escalations</a:t>
            </a:r>
            <a:endParaRPr lang="en-US" sz="1200" dirty="0"/>
          </a:p>
        </p:txBody>
      </p:sp>
      <p:sp>
        <p:nvSpPr>
          <p:cNvPr id="19" name="Shape 17"/>
          <p:cNvSpPr/>
          <p:nvPr/>
        </p:nvSpPr>
        <p:spPr>
          <a:xfrm>
            <a:off x="548640" y="4846320"/>
            <a:ext cx="137160" cy="502920"/>
          </a:xfrm>
          <a:prstGeom prst="rect">
            <a:avLst/>
          </a:prstGeom>
          <a:solidFill>
            <a:srgbClr val="F96167"/>
          </a:solidFill>
          <a:ln/>
        </p:spPr>
      </p:sp>
      <p:sp>
        <p:nvSpPr>
          <p:cNvPr id="20" name="Text 18"/>
          <p:cNvSpPr/>
          <p:nvPr/>
        </p:nvSpPr>
        <p:spPr>
          <a:xfrm>
            <a:off x="822960" y="4846320"/>
            <a:ext cx="2743200" cy="502920"/>
          </a:xfrm>
          <a:prstGeom prst="rect">
            <a:avLst/>
          </a:prstGeom>
          <a:noFill/>
          <a:ln/>
        </p:spPr>
        <p:txBody>
          <a:bodyPr wrap="square" rtlCol="0" anchor="ctr"/>
          <a:lstStyle/>
          <a:p>
            <a:pPr indent="0" marL="0">
              <a:buNone/>
            </a:pPr>
            <a:r>
              <a:rPr lang="en-US" sz="1300" b="1" dirty="0">
                <a:solidFill>
                  <a:srgbClr val="1E2761"/>
                </a:solidFill>
                <a:latin typeface="Calibri" pitchFamily="34" charset="0"/>
                <a:ea typeface="Calibri" pitchFamily="34" charset="-122"/>
                <a:cs typeface="Calibri" pitchFamily="34" charset="-120"/>
              </a:rPr>
              <a:t>Passkeys / MFA</a:t>
            </a:r>
            <a:endParaRPr lang="en-US" sz="1300" dirty="0"/>
          </a:p>
        </p:txBody>
      </p:sp>
      <p:sp>
        <p:nvSpPr>
          <p:cNvPr id="21" name="Text 19"/>
          <p:cNvSpPr/>
          <p:nvPr/>
        </p:nvSpPr>
        <p:spPr>
          <a:xfrm>
            <a:off x="3657600" y="4846320"/>
            <a:ext cx="8229600" cy="502920"/>
          </a:xfrm>
          <a:prstGeom prst="rect">
            <a:avLst/>
          </a:prstGeom>
          <a:noFill/>
          <a:ln/>
        </p:spPr>
        <p:txBody>
          <a:bodyPr wrap="square" rtlCol="0" anchor="ctr"/>
          <a:lstStyle/>
          <a:p>
            <a:pPr indent="0" marL="0">
              <a:buNone/>
            </a:pPr>
            <a:r>
              <a:rPr lang="en-US" sz="1200" dirty="0">
                <a:solidFill>
                  <a:srgbClr val="0F172A"/>
                </a:solidFill>
                <a:latin typeface="Calibri" pitchFamily="34" charset="0"/>
                <a:ea typeface="Calibri" pitchFamily="34" charset="-122"/>
                <a:cs typeface="Calibri" pitchFamily="34" charset="-120"/>
              </a:rPr>
              <a:t>WebAuthn for board &amp; partner accounts</a:t>
            </a:r>
            <a:endParaRPr lang="en-US" sz="1200" dirty="0"/>
          </a:p>
        </p:txBody>
      </p:sp>
      <p:sp>
        <p:nvSpPr>
          <p:cNvPr id="22" name="Shape 20"/>
          <p:cNvSpPr/>
          <p:nvPr/>
        </p:nvSpPr>
        <p:spPr>
          <a:xfrm>
            <a:off x="548640" y="5413248"/>
            <a:ext cx="137160" cy="502920"/>
          </a:xfrm>
          <a:prstGeom prst="rect">
            <a:avLst/>
          </a:prstGeom>
          <a:solidFill>
            <a:srgbClr val="F96167"/>
          </a:solidFill>
          <a:ln/>
        </p:spPr>
      </p:sp>
      <p:sp>
        <p:nvSpPr>
          <p:cNvPr id="23" name="Text 21"/>
          <p:cNvSpPr/>
          <p:nvPr/>
        </p:nvSpPr>
        <p:spPr>
          <a:xfrm>
            <a:off x="822960" y="5413248"/>
            <a:ext cx="2743200" cy="502920"/>
          </a:xfrm>
          <a:prstGeom prst="rect">
            <a:avLst/>
          </a:prstGeom>
          <a:noFill/>
          <a:ln/>
        </p:spPr>
        <p:txBody>
          <a:bodyPr wrap="square" rtlCol="0" anchor="ctr"/>
          <a:lstStyle/>
          <a:p>
            <a:pPr indent="0" marL="0">
              <a:buNone/>
            </a:pPr>
            <a:r>
              <a:rPr lang="en-US" sz="1300" b="1" dirty="0">
                <a:solidFill>
                  <a:srgbClr val="1E2761"/>
                </a:solidFill>
                <a:latin typeface="Calibri" pitchFamily="34" charset="0"/>
                <a:ea typeface="Calibri" pitchFamily="34" charset="-122"/>
                <a:cs typeface="Calibri" pitchFamily="34" charset="-120"/>
              </a:rPr>
              <a:t>Audit logs</a:t>
            </a:r>
            <a:endParaRPr lang="en-US" sz="1300" dirty="0"/>
          </a:p>
        </p:txBody>
      </p:sp>
      <p:sp>
        <p:nvSpPr>
          <p:cNvPr id="24" name="Text 22"/>
          <p:cNvSpPr/>
          <p:nvPr/>
        </p:nvSpPr>
        <p:spPr>
          <a:xfrm>
            <a:off x="3657600" y="5413248"/>
            <a:ext cx="8229600" cy="502920"/>
          </a:xfrm>
          <a:prstGeom prst="rect">
            <a:avLst/>
          </a:prstGeom>
          <a:noFill/>
          <a:ln/>
        </p:spPr>
        <p:txBody>
          <a:bodyPr wrap="square" rtlCol="0" anchor="ctr"/>
          <a:lstStyle/>
          <a:p>
            <a:pPr indent="0" marL="0">
              <a:buNone/>
            </a:pPr>
            <a:r>
              <a:rPr lang="en-US" sz="1200" dirty="0">
                <a:solidFill>
                  <a:srgbClr val="0F172A"/>
                </a:solidFill>
                <a:latin typeface="Calibri" pitchFamily="34" charset="0"/>
                <a:ea typeface="Calibri" pitchFamily="34" charset="-122"/>
                <a:cs typeface="Calibri" pitchFamily="34" charset="-120"/>
              </a:rPr>
              <a:t>audit_logs writes for every mutation with actor &amp; IP</a:t>
            </a:r>
            <a:endParaRPr lang="en-US" sz="1200" dirty="0"/>
          </a:p>
        </p:txBody>
      </p:sp>
      <p:sp>
        <p:nvSpPr>
          <p:cNvPr id="25" name="Shape 23"/>
          <p:cNvSpPr/>
          <p:nvPr/>
        </p:nvSpPr>
        <p:spPr>
          <a:xfrm>
            <a:off x="548640" y="5980176"/>
            <a:ext cx="137160" cy="502920"/>
          </a:xfrm>
          <a:prstGeom prst="rect">
            <a:avLst/>
          </a:prstGeom>
          <a:solidFill>
            <a:srgbClr val="F96167"/>
          </a:solidFill>
          <a:ln/>
        </p:spPr>
      </p:sp>
      <p:sp>
        <p:nvSpPr>
          <p:cNvPr id="26" name="Text 24"/>
          <p:cNvSpPr/>
          <p:nvPr/>
        </p:nvSpPr>
        <p:spPr>
          <a:xfrm>
            <a:off x="822960" y="5980176"/>
            <a:ext cx="2743200" cy="502920"/>
          </a:xfrm>
          <a:prstGeom prst="rect">
            <a:avLst/>
          </a:prstGeom>
          <a:noFill/>
          <a:ln/>
        </p:spPr>
        <p:txBody>
          <a:bodyPr wrap="square" rtlCol="0" anchor="ctr"/>
          <a:lstStyle/>
          <a:p>
            <a:pPr indent="0" marL="0">
              <a:buNone/>
            </a:pPr>
            <a:r>
              <a:rPr lang="en-US" sz="1300" b="1" dirty="0">
                <a:solidFill>
                  <a:srgbClr val="1E2761"/>
                </a:solidFill>
                <a:latin typeface="Calibri" pitchFamily="34" charset="0"/>
                <a:ea typeface="Calibri" pitchFamily="34" charset="-122"/>
                <a:cs typeface="Calibri" pitchFamily="34" charset="-120"/>
              </a:rPr>
              <a:t>Client error reports</a:t>
            </a:r>
            <a:endParaRPr lang="en-US" sz="1300" dirty="0"/>
          </a:p>
        </p:txBody>
      </p:sp>
      <p:sp>
        <p:nvSpPr>
          <p:cNvPr id="27" name="Text 25"/>
          <p:cNvSpPr/>
          <p:nvPr/>
        </p:nvSpPr>
        <p:spPr>
          <a:xfrm>
            <a:off x="3657600" y="5980176"/>
            <a:ext cx="8229600" cy="502920"/>
          </a:xfrm>
          <a:prstGeom prst="rect">
            <a:avLst/>
          </a:prstGeom>
          <a:noFill/>
          <a:ln/>
        </p:spPr>
        <p:txBody>
          <a:bodyPr wrap="square" rtlCol="0" anchor="ctr"/>
          <a:lstStyle/>
          <a:p>
            <a:pPr indent="0" marL="0">
              <a:buNone/>
            </a:pPr>
            <a:r>
              <a:rPr lang="en-US" sz="1200" dirty="0">
                <a:solidFill>
                  <a:srgbClr val="0F172A"/>
                </a:solidFill>
                <a:latin typeface="Calibri" pitchFamily="34" charset="0"/>
                <a:ea typeface="Calibri" pitchFamily="34" charset="-122"/>
                <a:cs typeface="Calibri" pitchFamily="34" charset="-120"/>
              </a:rPr>
              <a:t>In-app error capture surfaces to /admin/errors</a:t>
            </a:r>
            <a:endParaRPr lang="en-US" sz="12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1E2761"/>
        </a:solidFill>
      </p:bgPr>
    </p:bg>
    <p:spTree>
      <p:nvGrpSpPr>
        <p:cNvPr id="1" name=""/>
        <p:cNvGrpSpPr/>
        <p:nvPr/>
      </p:nvGrpSpPr>
      <p:grpSpPr>
        <a:xfrm>
          <a:off x="0" y="0"/>
          <a:ext cx="0" cy="0"/>
          <a:chOff x="0" y="0"/>
          <a:chExt cx="0" cy="0"/>
        </a:xfrm>
      </p:grpSpPr>
      <p:sp>
        <p:nvSpPr>
          <p:cNvPr id="2" name="Shape 0"/>
          <p:cNvSpPr/>
          <p:nvPr/>
        </p:nvSpPr>
        <p:spPr>
          <a:xfrm>
            <a:off x="548640" y="2880360"/>
            <a:ext cx="548640" cy="54864"/>
          </a:xfrm>
          <a:prstGeom prst="rect">
            <a:avLst/>
          </a:prstGeom>
          <a:solidFill>
            <a:srgbClr val="F96167"/>
          </a:solidFill>
          <a:ln/>
        </p:spPr>
      </p:sp>
      <p:sp>
        <p:nvSpPr>
          <p:cNvPr id="3" name="Text 1"/>
          <p:cNvSpPr/>
          <p:nvPr/>
        </p:nvSpPr>
        <p:spPr>
          <a:xfrm>
            <a:off x="548640" y="2468880"/>
            <a:ext cx="10972800" cy="274320"/>
          </a:xfrm>
          <a:prstGeom prst="rect">
            <a:avLst/>
          </a:prstGeom>
          <a:noFill/>
          <a:ln/>
        </p:spPr>
        <p:txBody>
          <a:bodyPr wrap="square" rtlCol="0" anchor="ctr"/>
          <a:lstStyle/>
          <a:p>
            <a:pPr indent="0" marL="0">
              <a:buNone/>
            </a:pPr>
            <a:r>
              <a:rPr lang="en-US" sz="1200" b="1" spc="300" kern="0" dirty="0">
                <a:solidFill>
                  <a:srgbClr val="F96167"/>
                </a:solidFill>
                <a:latin typeface="Calibri" pitchFamily="34" charset="0"/>
                <a:ea typeface="Calibri" pitchFamily="34" charset="-122"/>
                <a:cs typeface="Calibri" pitchFamily="34" charset="-120"/>
              </a:rPr>
              <a:t>SECTION 10</a:t>
            </a:r>
            <a:endParaRPr lang="en-US" sz="1200" dirty="0"/>
          </a:p>
        </p:txBody>
      </p:sp>
      <p:sp>
        <p:nvSpPr>
          <p:cNvPr id="4" name="Text 2"/>
          <p:cNvSpPr/>
          <p:nvPr/>
        </p:nvSpPr>
        <p:spPr>
          <a:xfrm>
            <a:off x="548640" y="3017520"/>
            <a:ext cx="10972800" cy="914400"/>
          </a:xfrm>
          <a:prstGeom prst="rect">
            <a:avLst/>
          </a:prstGeom>
          <a:noFill/>
          <a:ln/>
        </p:spPr>
        <p:txBody>
          <a:bodyPr wrap="square" rtlCol="0" anchor="ctr"/>
          <a:lstStyle/>
          <a:p>
            <a:pPr indent="0" marL="0">
              <a:buNone/>
            </a:pPr>
            <a:r>
              <a:rPr lang="en-US" sz="4400" b="1" dirty="0">
                <a:solidFill>
                  <a:srgbClr val="FFFFFF"/>
                </a:solidFill>
                <a:latin typeface="Georgia" pitchFamily="34" charset="0"/>
                <a:ea typeface="Georgia" pitchFamily="34" charset="-122"/>
                <a:cs typeface="Georgia" pitchFamily="34" charset="-120"/>
              </a:rPr>
              <a:t>Public surfaces</a:t>
            </a:r>
            <a:endParaRPr lang="en-US" sz="4400" dirty="0"/>
          </a:p>
        </p:txBody>
      </p:sp>
      <p:sp>
        <p:nvSpPr>
          <p:cNvPr id="5" name="Text 3"/>
          <p:cNvSpPr/>
          <p:nvPr/>
        </p:nvSpPr>
        <p:spPr>
          <a:xfrm>
            <a:off x="548640" y="4114800"/>
            <a:ext cx="10058400" cy="731520"/>
          </a:xfrm>
          <a:prstGeom prst="rect">
            <a:avLst/>
          </a:prstGeom>
          <a:noFill/>
          <a:ln/>
        </p:spPr>
        <p:txBody>
          <a:bodyPr wrap="square" rtlCol="0" anchor="ctr"/>
          <a:lstStyle/>
          <a:p>
            <a:pPr indent="0" marL="0">
              <a:buNone/>
            </a:pPr>
            <a:r>
              <a:rPr lang="en-US" sz="1800" i="1" dirty="0">
                <a:solidFill>
                  <a:srgbClr val="CADCFC"/>
                </a:solidFill>
                <a:latin typeface="Calibri" pitchFamily="34" charset="0"/>
                <a:ea typeface="Calibri" pitchFamily="34" charset="-122"/>
                <a:cs typeface="Calibri" pitchFamily="34" charset="-120"/>
              </a:rPr>
              <a:t>What the world sees — and how they get in.</a:t>
            </a:r>
            <a:endParaRPr lang="en-US" sz="18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457200"/>
            <a:ext cx="10972800" cy="274320"/>
          </a:xfrm>
          <a:prstGeom prst="rect">
            <a:avLst/>
          </a:prstGeom>
          <a:noFill/>
          <a:ln/>
        </p:spPr>
        <p:txBody>
          <a:bodyPr wrap="square" rtlCol="0" anchor="ctr"/>
          <a:lstStyle/>
          <a:p>
            <a:pPr indent="0" marL="0">
              <a:buNone/>
            </a:pPr>
            <a:r>
              <a:rPr lang="en-US" sz="1200" b="1" spc="300" kern="0" dirty="0">
                <a:solidFill>
                  <a:srgbClr val="F96167"/>
                </a:solidFill>
                <a:latin typeface="Calibri" pitchFamily="34" charset="0"/>
                <a:ea typeface="Calibri" pitchFamily="34" charset="-122"/>
                <a:cs typeface="Calibri" pitchFamily="34" charset="-120"/>
              </a:rPr>
              <a:t>10 · PUBLIC</a:t>
            </a:r>
            <a:endParaRPr lang="en-US" sz="1200" dirty="0"/>
          </a:p>
        </p:txBody>
      </p:sp>
      <p:sp>
        <p:nvSpPr>
          <p:cNvPr id="3" name="Text 1"/>
          <p:cNvSpPr/>
          <p:nvPr/>
        </p:nvSpPr>
        <p:spPr>
          <a:xfrm>
            <a:off x="548640" y="731520"/>
            <a:ext cx="10972800" cy="822960"/>
          </a:xfrm>
          <a:prstGeom prst="rect">
            <a:avLst/>
          </a:prstGeom>
          <a:noFill/>
          <a:ln/>
        </p:spPr>
        <p:txBody>
          <a:bodyPr wrap="square" rtlCol="0" anchor="ctr"/>
          <a:lstStyle/>
          <a:p>
            <a:pPr indent="0" marL="0">
              <a:buNone/>
            </a:pPr>
            <a:r>
              <a:rPr lang="en-US" sz="3400" b="1" dirty="0">
                <a:solidFill>
                  <a:srgbClr val="1E2761"/>
                </a:solidFill>
                <a:latin typeface="Georgia" pitchFamily="34" charset="0"/>
                <a:ea typeface="Georgia" pitchFamily="34" charset="-122"/>
                <a:cs typeface="Georgia" pitchFamily="34" charset="-120"/>
              </a:rPr>
              <a:t>Public routes at a glance</a:t>
            </a:r>
            <a:endParaRPr lang="en-US" sz="3400" dirty="0"/>
          </a:p>
        </p:txBody>
      </p:sp>
      <p:sp>
        <p:nvSpPr>
          <p:cNvPr id="4" name="Shape 2"/>
          <p:cNvSpPr/>
          <p:nvPr/>
        </p:nvSpPr>
        <p:spPr>
          <a:xfrm>
            <a:off x="548640" y="2103120"/>
            <a:ext cx="5394960" cy="1188720"/>
          </a:xfrm>
          <a:prstGeom prst="roundRect">
            <a:avLst>
              <a:gd name="adj" fmla="val 6154"/>
            </a:avLst>
          </a:prstGeom>
          <a:solidFill>
            <a:srgbClr val="1E2761"/>
          </a:solidFill>
          <a:ln/>
        </p:spPr>
      </p:sp>
      <p:sp>
        <p:nvSpPr>
          <p:cNvPr id="5" name="Text 3"/>
          <p:cNvSpPr/>
          <p:nvPr/>
        </p:nvSpPr>
        <p:spPr>
          <a:xfrm>
            <a:off x="822960" y="2240280"/>
            <a:ext cx="4937760" cy="411480"/>
          </a:xfrm>
          <a:prstGeom prst="rect">
            <a:avLst/>
          </a:prstGeom>
          <a:noFill/>
          <a:ln/>
        </p:spPr>
        <p:txBody>
          <a:bodyPr wrap="square" rtlCol="0" anchor="ctr"/>
          <a:lstStyle/>
          <a:p>
            <a:pPr indent="0" marL="0">
              <a:buNone/>
            </a:pPr>
            <a:r>
              <a:rPr lang="en-US" sz="1600" b="1" dirty="0">
                <a:solidFill>
                  <a:srgbClr val="F9E795"/>
                </a:solidFill>
                <a:latin typeface="Calibri" pitchFamily="34" charset="0"/>
                <a:ea typeface="Calibri" pitchFamily="34" charset="-122"/>
                <a:cs typeface="Calibri" pitchFamily="34" charset="-120"/>
              </a:rPr>
              <a:t>Registry search</a:t>
            </a:r>
            <a:endParaRPr lang="en-US" sz="1600" dirty="0"/>
          </a:p>
        </p:txBody>
      </p:sp>
      <p:sp>
        <p:nvSpPr>
          <p:cNvPr id="6" name="Text 4"/>
          <p:cNvSpPr/>
          <p:nvPr/>
        </p:nvSpPr>
        <p:spPr>
          <a:xfrm>
            <a:off x="822960" y="2697480"/>
            <a:ext cx="4937760" cy="548640"/>
          </a:xfrm>
          <a:prstGeom prst="rect">
            <a:avLst/>
          </a:prstGeom>
          <a:noFill/>
          <a:ln/>
        </p:spPr>
        <p:txBody>
          <a:bodyPr wrap="square" rtlCol="0" anchor="ctr"/>
          <a:lstStyle/>
          <a:p>
            <a:pPr indent="0" marL="0">
              <a:buNone/>
            </a:pPr>
            <a:r>
              <a:rPr lang="en-US" sz="1200" dirty="0">
                <a:solidFill>
                  <a:srgbClr val="CADCFC"/>
                </a:solidFill>
                <a:latin typeface="Calibri" pitchFamily="34" charset="0"/>
                <a:ea typeface="Calibri" pitchFamily="34" charset="-122"/>
                <a:cs typeface="Calibri" pitchFamily="34" charset="-120"/>
              </a:rPr>
              <a:t>Footer widget — public case lookup</a:t>
            </a:r>
            <a:endParaRPr lang="en-US" sz="1200" dirty="0"/>
          </a:p>
        </p:txBody>
      </p:sp>
      <p:sp>
        <p:nvSpPr>
          <p:cNvPr id="7" name="Shape 5"/>
          <p:cNvSpPr/>
          <p:nvPr/>
        </p:nvSpPr>
        <p:spPr>
          <a:xfrm>
            <a:off x="6217920" y="2103120"/>
            <a:ext cx="5394960" cy="1188720"/>
          </a:xfrm>
          <a:prstGeom prst="roundRect">
            <a:avLst>
              <a:gd name="adj" fmla="val 6154"/>
            </a:avLst>
          </a:prstGeom>
          <a:solidFill>
            <a:srgbClr val="1E2761"/>
          </a:solidFill>
          <a:ln/>
        </p:spPr>
      </p:sp>
      <p:sp>
        <p:nvSpPr>
          <p:cNvPr id="8" name="Text 6"/>
          <p:cNvSpPr/>
          <p:nvPr/>
        </p:nvSpPr>
        <p:spPr>
          <a:xfrm>
            <a:off x="6492240" y="2240280"/>
            <a:ext cx="4937760" cy="411480"/>
          </a:xfrm>
          <a:prstGeom prst="rect">
            <a:avLst/>
          </a:prstGeom>
          <a:noFill/>
          <a:ln/>
        </p:spPr>
        <p:txBody>
          <a:bodyPr wrap="square" rtlCol="0" anchor="ctr"/>
          <a:lstStyle/>
          <a:p>
            <a:pPr indent="0" marL="0">
              <a:buNone/>
            </a:pPr>
            <a:r>
              <a:rPr lang="en-US" sz="1600" b="1" dirty="0">
                <a:solidFill>
                  <a:srgbClr val="F9E795"/>
                </a:solidFill>
                <a:latin typeface="Calibri" pitchFamily="34" charset="0"/>
                <a:ea typeface="Calibri" pitchFamily="34" charset="-122"/>
                <a:cs typeface="Calibri" pitchFamily="34" charset="-120"/>
              </a:rPr>
              <a:t>Public resolutions</a:t>
            </a:r>
            <a:endParaRPr lang="en-US" sz="1600" dirty="0"/>
          </a:p>
        </p:txBody>
      </p:sp>
      <p:sp>
        <p:nvSpPr>
          <p:cNvPr id="9" name="Text 7"/>
          <p:cNvSpPr/>
          <p:nvPr/>
        </p:nvSpPr>
        <p:spPr>
          <a:xfrm>
            <a:off x="6492240" y="2697480"/>
            <a:ext cx="4937760" cy="548640"/>
          </a:xfrm>
          <a:prstGeom prst="rect">
            <a:avLst/>
          </a:prstGeom>
          <a:noFill/>
          <a:ln/>
        </p:spPr>
        <p:txBody>
          <a:bodyPr wrap="square" rtlCol="0" anchor="ctr"/>
          <a:lstStyle/>
          <a:p>
            <a:pPr indent="0" marL="0">
              <a:buNone/>
            </a:pPr>
            <a:r>
              <a:rPr lang="en-US" sz="1200" dirty="0">
                <a:solidFill>
                  <a:srgbClr val="CADCFC"/>
                </a:solidFill>
                <a:latin typeface="Calibri" pitchFamily="34" charset="0"/>
                <a:ea typeface="Calibri" pitchFamily="34" charset="-122"/>
                <a:cs typeface="Calibri" pitchFamily="34" charset="-120"/>
              </a:rPr>
              <a:t>Certified board actions, archived by year</a:t>
            </a:r>
            <a:endParaRPr lang="en-US" sz="1200" dirty="0"/>
          </a:p>
        </p:txBody>
      </p:sp>
      <p:sp>
        <p:nvSpPr>
          <p:cNvPr id="10" name="Shape 8"/>
          <p:cNvSpPr/>
          <p:nvPr/>
        </p:nvSpPr>
        <p:spPr>
          <a:xfrm>
            <a:off x="548640" y="3429000"/>
            <a:ext cx="5394960" cy="1188720"/>
          </a:xfrm>
          <a:prstGeom prst="roundRect">
            <a:avLst>
              <a:gd name="adj" fmla="val 6154"/>
            </a:avLst>
          </a:prstGeom>
          <a:solidFill>
            <a:srgbClr val="1E2761"/>
          </a:solidFill>
          <a:ln/>
        </p:spPr>
      </p:sp>
      <p:sp>
        <p:nvSpPr>
          <p:cNvPr id="11" name="Text 9"/>
          <p:cNvSpPr/>
          <p:nvPr/>
        </p:nvSpPr>
        <p:spPr>
          <a:xfrm>
            <a:off x="822960" y="3566160"/>
            <a:ext cx="4937760" cy="411480"/>
          </a:xfrm>
          <a:prstGeom prst="rect">
            <a:avLst/>
          </a:prstGeom>
          <a:noFill/>
          <a:ln/>
        </p:spPr>
        <p:txBody>
          <a:bodyPr wrap="square" rtlCol="0" anchor="ctr"/>
          <a:lstStyle/>
          <a:p>
            <a:pPr indent="0" marL="0">
              <a:buNone/>
            </a:pPr>
            <a:r>
              <a:rPr lang="en-US" sz="1600" b="1" dirty="0">
                <a:solidFill>
                  <a:srgbClr val="F9E795"/>
                </a:solidFill>
                <a:latin typeface="Calibri" pitchFamily="34" charset="0"/>
                <a:ea typeface="Calibri" pitchFamily="34" charset="-122"/>
                <a:cs typeface="Calibri" pitchFamily="34" charset="-120"/>
              </a:rPr>
              <a:t>Meetings</a:t>
            </a:r>
            <a:endParaRPr lang="en-US" sz="1600" dirty="0"/>
          </a:p>
        </p:txBody>
      </p:sp>
      <p:sp>
        <p:nvSpPr>
          <p:cNvPr id="12" name="Text 10"/>
          <p:cNvSpPr/>
          <p:nvPr/>
        </p:nvSpPr>
        <p:spPr>
          <a:xfrm>
            <a:off x="822960" y="4023360"/>
            <a:ext cx="4937760" cy="548640"/>
          </a:xfrm>
          <a:prstGeom prst="rect">
            <a:avLst/>
          </a:prstGeom>
          <a:noFill/>
          <a:ln/>
        </p:spPr>
        <p:txBody>
          <a:bodyPr wrap="square" rtlCol="0" anchor="ctr"/>
          <a:lstStyle/>
          <a:p>
            <a:pPr indent="0" marL="0">
              <a:buNone/>
            </a:pPr>
            <a:r>
              <a:rPr lang="en-US" sz="1200" dirty="0">
                <a:solidFill>
                  <a:srgbClr val="CADCFC"/>
                </a:solidFill>
                <a:latin typeface="Calibri" pitchFamily="34" charset="0"/>
                <a:ea typeface="Calibri" pitchFamily="34" charset="-122"/>
                <a:cs typeface="Calibri" pitchFamily="34" charset="-120"/>
              </a:rPr>
              <a:t>Public meeting schedule &amp; minutes</a:t>
            </a:r>
            <a:endParaRPr lang="en-US" sz="1200" dirty="0"/>
          </a:p>
        </p:txBody>
      </p:sp>
      <p:sp>
        <p:nvSpPr>
          <p:cNvPr id="13" name="Shape 11"/>
          <p:cNvSpPr/>
          <p:nvPr/>
        </p:nvSpPr>
        <p:spPr>
          <a:xfrm>
            <a:off x="6217920" y="3429000"/>
            <a:ext cx="5394960" cy="1188720"/>
          </a:xfrm>
          <a:prstGeom prst="roundRect">
            <a:avLst>
              <a:gd name="adj" fmla="val 6154"/>
            </a:avLst>
          </a:prstGeom>
          <a:solidFill>
            <a:srgbClr val="1E2761"/>
          </a:solidFill>
          <a:ln/>
        </p:spPr>
      </p:sp>
      <p:sp>
        <p:nvSpPr>
          <p:cNvPr id="14" name="Text 12"/>
          <p:cNvSpPr/>
          <p:nvPr/>
        </p:nvSpPr>
        <p:spPr>
          <a:xfrm>
            <a:off x="6492240" y="3566160"/>
            <a:ext cx="4937760" cy="411480"/>
          </a:xfrm>
          <a:prstGeom prst="rect">
            <a:avLst/>
          </a:prstGeom>
          <a:noFill/>
          <a:ln/>
        </p:spPr>
        <p:txBody>
          <a:bodyPr wrap="square" rtlCol="0" anchor="ctr"/>
          <a:lstStyle/>
          <a:p>
            <a:pPr indent="0" marL="0">
              <a:buNone/>
            </a:pPr>
            <a:r>
              <a:rPr lang="en-US" sz="1600" b="1" dirty="0">
                <a:solidFill>
                  <a:srgbClr val="F9E795"/>
                </a:solidFill>
                <a:latin typeface="Calibri" pitchFamily="34" charset="0"/>
                <a:ea typeface="Calibri" pitchFamily="34" charset="-122"/>
                <a:cs typeface="Calibri" pitchFamily="34" charset="-120"/>
              </a:rPr>
              <a:t>Complaints intake</a:t>
            </a:r>
            <a:endParaRPr lang="en-US" sz="1600" dirty="0"/>
          </a:p>
        </p:txBody>
      </p:sp>
      <p:sp>
        <p:nvSpPr>
          <p:cNvPr id="15" name="Text 13"/>
          <p:cNvSpPr/>
          <p:nvPr/>
        </p:nvSpPr>
        <p:spPr>
          <a:xfrm>
            <a:off x="6492240" y="4023360"/>
            <a:ext cx="4937760" cy="548640"/>
          </a:xfrm>
          <a:prstGeom prst="rect">
            <a:avLst/>
          </a:prstGeom>
          <a:noFill/>
          <a:ln/>
        </p:spPr>
        <p:txBody>
          <a:bodyPr wrap="square" rtlCol="0" anchor="ctr"/>
          <a:lstStyle/>
          <a:p>
            <a:pPr indent="0" marL="0">
              <a:buNone/>
            </a:pPr>
            <a:r>
              <a:rPr lang="en-US" sz="1200" dirty="0">
                <a:solidFill>
                  <a:srgbClr val="CADCFC"/>
                </a:solidFill>
                <a:latin typeface="Calibri" pitchFamily="34" charset="0"/>
                <a:ea typeface="Calibri" pitchFamily="34" charset="-122"/>
                <a:cs typeface="Calibri" pitchFamily="34" charset="-120"/>
              </a:rPr>
              <a:t>File a complaint without an account</a:t>
            </a:r>
            <a:endParaRPr lang="en-US" sz="1200" dirty="0"/>
          </a:p>
        </p:txBody>
      </p:sp>
      <p:sp>
        <p:nvSpPr>
          <p:cNvPr id="16" name="Shape 14"/>
          <p:cNvSpPr/>
          <p:nvPr/>
        </p:nvSpPr>
        <p:spPr>
          <a:xfrm>
            <a:off x="548640" y="4754880"/>
            <a:ext cx="5394960" cy="1188720"/>
          </a:xfrm>
          <a:prstGeom prst="roundRect">
            <a:avLst>
              <a:gd name="adj" fmla="val 6154"/>
            </a:avLst>
          </a:prstGeom>
          <a:solidFill>
            <a:srgbClr val="1E2761"/>
          </a:solidFill>
          <a:ln/>
        </p:spPr>
      </p:sp>
      <p:sp>
        <p:nvSpPr>
          <p:cNvPr id="17" name="Text 15"/>
          <p:cNvSpPr/>
          <p:nvPr/>
        </p:nvSpPr>
        <p:spPr>
          <a:xfrm>
            <a:off x="822960" y="4892040"/>
            <a:ext cx="4937760" cy="411480"/>
          </a:xfrm>
          <a:prstGeom prst="rect">
            <a:avLst/>
          </a:prstGeom>
          <a:noFill/>
          <a:ln/>
        </p:spPr>
        <p:txBody>
          <a:bodyPr wrap="square" rtlCol="0" anchor="ctr"/>
          <a:lstStyle/>
          <a:p>
            <a:pPr indent="0" marL="0">
              <a:buNone/>
            </a:pPr>
            <a:r>
              <a:rPr lang="en-US" sz="1600" b="1" dirty="0">
                <a:solidFill>
                  <a:srgbClr val="F9E795"/>
                </a:solidFill>
                <a:latin typeface="Calibri" pitchFamily="34" charset="0"/>
                <a:ea typeface="Calibri" pitchFamily="34" charset="-122"/>
                <a:cs typeface="Calibri" pitchFamily="34" charset="-120"/>
              </a:rPr>
              <a:t>Partner apply</a:t>
            </a:r>
            <a:endParaRPr lang="en-US" sz="1600" dirty="0"/>
          </a:p>
        </p:txBody>
      </p:sp>
      <p:sp>
        <p:nvSpPr>
          <p:cNvPr id="18" name="Text 16"/>
          <p:cNvSpPr/>
          <p:nvPr/>
        </p:nvSpPr>
        <p:spPr>
          <a:xfrm>
            <a:off x="822960" y="5349240"/>
            <a:ext cx="4937760" cy="548640"/>
          </a:xfrm>
          <a:prstGeom prst="rect">
            <a:avLst/>
          </a:prstGeom>
          <a:noFill/>
          <a:ln/>
        </p:spPr>
        <p:txBody>
          <a:bodyPr wrap="square" rtlCol="0" anchor="ctr"/>
          <a:lstStyle/>
          <a:p>
            <a:pPr indent="0" marL="0">
              <a:buNone/>
            </a:pPr>
            <a:r>
              <a:rPr lang="en-US" sz="1200" dirty="0">
                <a:solidFill>
                  <a:srgbClr val="CADCFC"/>
                </a:solidFill>
                <a:latin typeface="Calibri" pitchFamily="34" charset="0"/>
                <a:ea typeface="Calibri" pitchFamily="34" charset="-122"/>
                <a:cs typeface="Calibri" pitchFamily="34" charset="-120"/>
              </a:rPr>
              <a:t>Agency, attorney, notary &amp; apostille applications</a:t>
            </a:r>
            <a:endParaRPr lang="en-US" sz="1200" dirty="0"/>
          </a:p>
        </p:txBody>
      </p:sp>
      <p:sp>
        <p:nvSpPr>
          <p:cNvPr id="19" name="Shape 17"/>
          <p:cNvSpPr/>
          <p:nvPr/>
        </p:nvSpPr>
        <p:spPr>
          <a:xfrm>
            <a:off x="6217920" y="4754880"/>
            <a:ext cx="5394960" cy="1188720"/>
          </a:xfrm>
          <a:prstGeom prst="roundRect">
            <a:avLst>
              <a:gd name="adj" fmla="val 6154"/>
            </a:avLst>
          </a:prstGeom>
          <a:solidFill>
            <a:srgbClr val="1E2761"/>
          </a:solidFill>
          <a:ln/>
        </p:spPr>
      </p:sp>
      <p:sp>
        <p:nvSpPr>
          <p:cNvPr id="20" name="Text 18"/>
          <p:cNvSpPr/>
          <p:nvPr/>
        </p:nvSpPr>
        <p:spPr>
          <a:xfrm>
            <a:off x="6492240" y="4892040"/>
            <a:ext cx="4937760" cy="411480"/>
          </a:xfrm>
          <a:prstGeom prst="rect">
            <a:avLst/>
          </a:prstGeom>
          <a:noFill/>
          <a:ln/>
        </p:spPr>
        <p:txBody>
          <a:bodyPr wrap="square" rtlCol="0" anchor="ctr"/>
          <a:lstStyle/>
          <a:p>
            <a:pPr indent="0" marL="0">
              <a:buNone/>
            </a:pPr>
            <a:r>
              <a:rPr lang="en-US" sz="1600" b="1" dirty="0">
                <a:solidFill>
                  <a:srgbClr val="F9E795"/>
                </a:solidFill>
                <a:latin typeface="Calibri" pitchFamily="34" charset="0"/>
                <a:ea typeface="Calibri" pitchFamily="34" charset="-122"/>
                <a:cs typeface="Calibri" pitchFamily="34" charset="-120"/>
              </a:rPr>
              <a:t>Transparency</a:t>
            </a:r>
            <a:endParaRPr lang="en-US" sz="1600" dirty="0"/>
          </a:p>
        </p:txBody>
      </p:sp>
      <p:sp>
        <p:nvSpPr>
          <p:cNvPr id="21" name="Text 19"/>
          <p:cNvSpPr/>
          <p:nvPr/>
        </p:nvSpPr>
        <p:spPr>
          <a:xfrm>
            <a:off x="6492240" y="5349240"/>
            <a:ext cx="4937760" cy="548640"/>
          </a:xfrm>
          <a:prstGeom prst="rect">
            <a:avLst/>
          </a:prstGeom>
          <a:noFill/>
          <a:ln/>
        </p:spPr>
        <p:txBody>
          <a:bodyPr wrap="square" rtlCol="0" anchor="ctr"/>
          <a:lstStyle/>
          <a:p>
            <a:pPr indent="0" marL="0">
              <a:buNone/>
            </a:pPr>
            <a:r>
              <a:rPr lang="en-US" sz="1200" dirty="0">
                <a:solidFill>
                  <a:srgbClr val="CADCFC"/>
                </a:solidFill>
                <a:latin typeface="Calibri" pitchFamily="34" charset="0"/>
                <a:ea typeface="Calibri" pitchFamily="34" charset="-122"/>
                <a:cs typeface="Calibri" pitchFamily="34" charset="-120"/>
              </a:rPr>
              <a:t>KPIs, financials, region-by-region</a:t>
            </a:r>
            <a:endParaRPr lang="en-US" sz="12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457200"/>
            <a:ext cx="10972800" cy="274320"/>
          </a:xfrm>
          <a:prstGeom prst="rect">
            <a:avLst/>
          </a:prstGeom>
          <a:noFill/>
          <a:ln/>
        </p:spPr>
        <p:txBody>
          <a:bodyPr wrap="square" rtlCol="0" anchor="ctr"/>
          <a:lstStyle/>
          <a:p>
            <a:pPr indent="0" marL="0">
              <a:buNone/>
            </a:pPr>
            <a:r>
              <a:rPr lang="en-US" sz="1200" b="1" spc="300" kern="0" dirty="0">
                <a:solidFill>
                  <a:srgbClr val="F96167"/>
                </a:solidFill>
                <a:latin typeface="Calibri" pitchFamily="34" charset="0"/>
                <a:ea typeface="Calibri" pitchFamily="34" charset="-122"/>
                <a:cs typeface="Calibri" pitchFamily="34" charset="-120"/>
              </a:rPr>
              <a:t>LEGAL</a:t>
            </a:r>
            <a:endParaRPr lang="en-US" sz="1200" dirty="0"/>
          </a:p>
        </p:txBody>
      </p:sp>
      <p:sp>
        <p:nvSpPr>
          <p:cNvPr id="3" name="Text 1"/>
          <p:cNvSpPr/>
          <p:nvPr/>
        </p:nvSpPr>
        <p:spPr>
          <a:xfrm>
            <a:off x="548640" y="731520"/>
            <a:ext cx="10972800" cy="822960"/>
          </a:xfrm>
          <a:prstGeom prst="rect">
            <a:avLst/>
          </a:prstGeom>
          <a:noFill/>
          <a:ln/>
        </p:spPr>
        <p:txBody>
          <a:bodyPr wrap="square" rtlCol="0" anchor="ctr"/>
          <a:lstStyle/>
          <a:p>
            <a:pPr indent="0" marL="0">
              <a:buNone/>
            </a:pPr>
            <a:r>
              <a:rPr lang="en-US" sz="3400" b="1" dirty="0">
                <a:solidFill>
                  <a:srgbClr val="1E2761"/>
                </a:solidFill>
                <a:latin typeface="Georgia" pitchFamily="34" charset="0"/>
                <a:ea typeface="Georgia" pitchFamily="34" charset="-122"/>
                <a:cs typeface="Georgia" pitchFamily="34" charset="-120"/>
              </a:rPr>
              <a:t>Intellectual property notice</a:t>
            </a:r>
            <a:endParaRPr lang="en-US" sz="3400" dirty="0"/>
          </a:p>
        </p:txBody>
      </p:sp>
      <p:sp>
        <p:nvSpPr>
          <p:cNvPr id="4" name="Text 2"/>
          <p:cNvSpPr/>
          <p:nvPr/>
        </p:nvSpPr>
        <p:spPr>
          <a:xfrm>
            <a:off x="548640" y="2011680"/>
            <a:ext cx="10972800" cy="457200"/>
          </a:xfrm>
          <a:prstGeom prst="rect">
            <a:avLst/>
          </a:prstGeom>
          <a:noFill/>
          <a:ln/>
        </p:spPr>
        <p:txBody>
          <a:bodyPr wrap="square" rtlCol="0" anchor="ctr"/>
          <a:lstStyle/>
          <a:p>
            <a:pPr indent="0" marL="0">
              <a:buNone/>
            </a:pPr>
            <a:r>
              <a:rPr lang="en-US" sz="1800" b="1" dirty="0">
                <a:solidFill>
                  <a:srgbClr val="1E2761"/>
                </a:solidFill>
                <a:latin typeface="Calibri" pitchFamily="34" charset="0"/>
                <a:ea typeface="Calibri" pitchFamily="34" charset="-122"/>
                <a:cs typeface="Calibri" pitchFamily="34" charset="-120"/>
              </a:rPr>
              <a:t>© 2026 Heartline Romania. All rights reserved.</a:t>
            </a:r>
            <a:endParaRPr lang="en-US" sz="1800" dirty="0"/>
          </a:p>
        </p:txBody>
      </p:sp>
      <p:sp>
        <p:nvSpPr>
          <p:cNvPr id="5" name="Shape 3"/>
          <p:cNvSpPr/>
          <p:nvPr/>
        </p:nvSpPr>
        <p:spPr>
          <a:xfrm>
            <a:off x="548640" y="2606040"/>
            <a:ext cx="137160" cy="868680"/>
          </a:xfrm>
          <a:prstGeom prst="rect">
            <a:avLst/>
          </a:prstGeom>
          <a:solidFill>
            <a:srgbClr val="F96167"/>
          </a:solidFill>
          <a:ln/>
        </p:spPr>
      </p:sp>
      <p:sp>
        <p:nvSpPr>
          <p:cNvPr id="6" name="Text 4"/>
          <p:cNvSpPr/>
          <p:nvPr/>
        </p:nvSpPr>
        <p:spPr>
          <a:xfrm>
            <a:off x="822960" y="2606040"/>
            <a:ext cx="2194560" cy="868680"/>
          </a:xfrm>
          <a:prstGeom prst="rect">
            <a:avLst/>
          </a:prstGeom>
          <a:noFill/>
          <a:ln/>
        </p:spPr>
        <p:txBody>
          <a:bodyPr wrap="square" rtlCol="0" anchor="ctr"/>
          <a:lstStyle/>
          <a:p>
            <a:pPr indent="0" marL="0">
              <a:buNone/>
            </a:pPr>
            <a:r>
              <a:rPr lang="en-US" sz="1400" b="1" dirty="0">
                <a:solidFill>
                  <a:srgbClr val="1E2761"/>
                </a:solidFill>
                <a:latin typeface="Calibri" pitchFamily="34" charset="0"/>
                <a:ea typeface="Calibri" pitchFamily="34" charset="-122"/>
                <a:cs typeface="Calibri" pitchFamily="34" charset="-120"/>
              </a:rPr>
              <a:t>Copyright</a:t>
            </a:r>
            <a:endParaRPr lang="en-US" sz="1400" dirty="0"/>
          </a:p>
        </p:txBody>
      </p:sp>
      <p:sp>
        <p:nvSpPr>
          <p:cNvPr id="7" name="Text 5"/>
          <p:cNvSpPr/>
          <p:nvPr/>
        </p:nvSpPr>
        <p:spPr>
          <a:xfrm>
            <a:off x="3108960" y="2606040"/>
            <a:ext cx="8686800" cy="868680"/>
          </a:xfrm>
          <a:prstGeom prst="rect">
            <a:avLst/>
          </a:prstGeom>
          <a:noFill/>
          <a:ln/>
        </p:spPr>
        <p:txBody>
          <a:bodyPr wrap="square" rtlCol="0" anchor="ctr"/>
          <a:lstStyle/>
          <a:p>
            <a:pPr indent="0" marL="0">
              <a:buNone/>
            </a:pPr>
            <a:r>
              <a:rPr lang="en-US" sz="1050" dirty="0">
                <a:solidFill>
                  <a:srgbClr val="0F172A"/>
                </a:solidFill>
                <a:latin typeface="Calibri" pitchFamily="34" charset="0"/>
                <a:ea typeface="Calibri" pitchFamily="34" charset="-122"/>
                <a:cs typeface="Calibri" pitchFamily="34" charset="-120"/>
              </a:rPr>
              <a:t>The Heartline platform — including all source code, database schema, migrations, server functions, RLS policies, UI components, screens, workflows, documentation, diagrams, and this presentation — is the original work of Heartline Romania and is protected under U.S. copyright law (17 U.S.C. §§ 101 et seq.) and applicable international treaties.</a:t>
            </a:r>
            <a:endParaRPr lang="en-US" sz="1050" dirty="0"/>
          </a:p>
        </p:txBody>
      </p:sp>
      <p:sp>
        <p:nvSpPr>
          <p:cNvPr id="8" name="Shape 6"/>
          <p:cNvSpPr/>
          <p:nvPr/>
        </p:nvSpPr>
        <p:spPr>
          <a:xfrm>
            <a:off x="548640" y="3566160"/>
            <a:ext cx="137160" cy="868680"/>
          </a:xfrm>
          <a:prstGeom prst="rect">
            <a:avLst/>
          </a:prstGeom>
          <a:solidFill>
            <a:srgbClr val="F96167"/>
          </a:solidFill>
          <a:ln/>
        </p:spPr>
      </p:sp>
      <p:sp>
        <p:nvSpPr>
          <p:cNvPr id="9" name="Text 7"/>
          <p:cNvSpPr/>
          <p:nvPr/>
        </p:nvSpPr>
        <p:spPr>
          <a:xfrm>
            <a:off x="822960" y="3566160"/>
            <a:ext cx="2194560" cy="868680"/>
          </a:xfrm>
          <a:prstGeom prst="rect">
            <a:avLst/>
          </a:prstGeom>
          <a:noFill/>
          <a:ln/>
        </p:spPr>
        <p:txBody>
          <a:bodyPr wrap="square" rtlCol="0" anchor="ctr"/>
          <a:lstStyle/>
          <a:p>
            <a:pPr indent="0" marL="0">
              <a:buNone/>
            </a:pPr>
            <a:r>
              <a:rPr lang="en-US" sz="1400" b="1" dirty="0">
                <a:solidFill>
                  <a:srgbClr val="1E2761"/>
                </a:solidFill>
                <a:latin typeface="Calibri" pitchFamily="34" charset="0"/>
                <a:ea typeface="Calibri" pitchFamily="34" charset="-122"/>
                <a:cs typeface="Calibri" pitchFamily="34" charset="-120"/>
              </a:rPr>
              <a:t>Trademarks</a:t>
            </a:r>
            <a:endParaRPr lang="en-US" sz="1400" dirty="0"/>
          </a:p>
        </p:txBody>
      </p:sp>
      <p:sp>
        <p:nvSpPr>
          <p:cNvPr id="10" name="Text 8"/>
          <p:cNvSpPr/>
          <p:nvPr/>
        </p:nvSpPr>
        <p:spPr>
          <a:xfrm>
            <a:off x="3108960" y="3566160"/>
            <a:ext cx="8686800" cy="868680"/>
          </a:xfrm>
          <a:prstGeom prst="rect">
            <a:avLst/>
          </a:prstGeom>
          <a:noFill/>
          <a:ln/>
        </p:spPr>
        <p:txBody>
          <a:bodyPr wrap="square" rtlCol="0" anchor="ctr"/>
          <a:lstStyle/>
          <a:p>
            <a:pPr indent="0" marL="0">
              <a:buNone/>
            </a:pPr>
            <a:r>
              <a:rPr lang="en-US" sz="1050" dirty="0">
                <a:solidFill>
                  <a:srgbClr val="0F172A"/>
                </a:solidFill>
                <a:latin typeface="Calibri" pitchFamily="34" charset="0"/>
                <a:ea typeface="Calibri" pitchFamily="34" charset="-122"/>
                <a:cs typeface="Calibri" pitchFamily="34" charset="-120"/>
              </a:rPr>
              <a:t>"Heartline"™, "Heartline Romania"™, the Heartline logo, and the names of the ORDER, Apostille Partner Portal, Case Region Admin, Certification Inbox, and Record Book modules are common-law trademarks of Heartline Romania. Unauthorized use is prohibited.</a:t>
            </a:r>
            <a:endParaRPr lang="en-US" sz="1050" dirty="0"/>
          </a:p>
        </p:txBody>
      </p:sp>
      <p:sp>
        <p:nvSpPr>
          <p:cNvPr id="11" name="Shape 9"/>
          <p:cNvSpPr/>
          <p:nvPr/>
        </p:nvSpPr>
        <p:spPr>
          <a:xfrm>
            <a:off x="548640" y="4526280"/>
            <a:ext cx="137160" cy="868680"/>
          </a:xfrm>
          <a:prstGeom prst="rect">
            <a:avLst/>
          </a:prstGeom>
          <a:solidFill>
            <a:srgbClr val="F96167"/>
          </a:solidFill>
          <a:ln/>
        </p:spPr>
      </p:sp>
      <p:sp>
        <p:nvSpPr>
          <p:cNvPr id="12" name="Text 10"/>
          <p:cNvSpPr/>
          <p:nvPr/>
        </p:nvSpPr>
        <p:spPr>
          <a:xfrm>
            <a:off x="822960" y="4526280"/>
            <a:ext cx="2194560" cy="868680"/>
          </a:xfrm>
          <a:prstGeom prst="rect">
            <a:avLst/>
          </a:prstGeom>
          <a:noFill/>
          <a:ln/>
        </p:spPr>
        <p:txBody>
          <a:bodyPr wrap="square" rtlCol="0" anchor="ctr"/>
          <a:lstStyle/>
          <a:p>
            <a:pPr indent="0" marL="0">
              <a:buNone/>
            </a:pPr>
            <a:r>
              <a:rPr lang="en-US" sz="1400" b="1" dirty="0">
                <a:solidFill>
                  <a:srgbClr val="1E2761"/>
                </a:solidFill>
                <a:latin typeface="Calibri" pitchFamily="34" charset="0"/>
                <a:ea typeface="Calibri" pitchFamily="34" charset="-122"/>
                <a:cs typeface="Calibri" pitchFamily="34" charset="-120"/>
              </a:rPr>
              <a:t>Trade secrets</a:t>
            </a:r>
            <a:endParaRPr lang="en-US" sz="1400" dirty="0"/>
          </a:p>
        </p:txBody>
      </p:sp>
      <p:sp>
        <p:nvSpPr>
          <p:cNvPr id="13" name="Text 11"/>
          <p:cNvSpPr/>
          <p:nvPr/>
        </p:nvSpPr>
        <p:spPr>
          <a:xfrm>
            <a:off x="3108960" y="4526280"/>
            <a:ext cx="8686800" cy="868680"/>
          </a:xfrm>
          <a:prstGeom prst="rect">
            <a:avLst/>
          </a:prstGeom>
          <a:noFill/>
          <a:ln/>
        </p:spPr>
        <p:txBody>
          <a:bodyPr wrap="square" rtlCol="0" anchor="ctr"/>
          <a:lstStyle/>
          <a:p>
            <a:pPr indent="0" marL="0">
              <a:buNone/>
            </a:pPr>
            <a:r>
              <a:rPr lang="en-US" sz="1050" dirty="0">
                <a:solidFill>
                  <a:srgbClr val="0F172A"/>
                </a:solidFill>
                <a:latin typeface="Calibri" pitchFamily="34" charset="0"/>
                <a:ea typeface="Calibri" pitchFamily="34" charset="-122"/>
                <a:cs typeface="Calibri" pitchFamily="34" charset="-120"/>
              </a:rPr>
              <a:t>The ORDER-scoped authorization model, regional coverage engine, and partner-portal architecture constitute proprietary trade secrets protected under the U.S. Defend Trade Secrets Act (18 U.S.C. § 1836) and the Iowa Uniform Trade Secrets Act (Iowa Code ch. 550).</a:t>
            </a:r>
            <a:endParaRPr lang="en-US" sz="1050" dirty="0"/>
          </a:p>
        </p:txBody>
      </p:sp>
      <p:sp>
        <p:nvSpPr>
          <p:cNvPr id="14" name="Shape 12"/>
          <p:cNvSpPr/>
          <p:nvPr/>
        </p:nvSpPr>
        <p:spPr>
          <a:xfrm>
            <a:off x="548640" y="5486400"/>
            <a:ext cx="137160" cy="868680"/>
          </a:xfrm>
          <a:prstGeom prst="rect">
            <a:avLst/>
          </a:prstGeom>
          <a:solidFill>
            <a:srgbClr val="F96167"/>
          </a:solidFill>
          <a:ln/>
        </p:spPr>
      </p:sp>
      <p:sp>
        <p:nvSpPr>
          <p:cNvPr id="15" name="Text 13"/>
          <p:cNvSpPr/>
          <p:nvPr/>
        </p:nvSpPr>
        <p:spPr>
          <a:xfrm>
            <a:off x="822960" y="5486400"/>
            <a:ext cx="2194560" cy="868680"/>
          </a:xfrm>
          <a:prstGeom prst="rect">
            <a:avLst/>
          </a:prstGeom>
          <a:noFill/>
          <a:ln/>
        </p:spPr>
        <p:txBody>
          <a:bodyPr wrap="square" rtlCol="0" anchor="ctr"/>
          <a:lstStyle/>
          <a:p>
            <a:pPr indent="0" marL="0">
              <a:buNone/>
            </a:pPr>
            <a:r>
              <a:rPr lang="en-US" sz="1400" b="1" dirty="0">
                <a:solidFill>
                  <a:srgbClr val="1E2761"/>
                </a:solidFill>
                <a:latin typeface="Calibri" pitchFamily="34" charset="0"/>
                <a:ea typeface="Calibri" pitchFamily="34" charset="-122"/>
                <a:cs typeface="Calibri" pitchFamily="34" charset="-120"/>
              </a:rPr>
              <a:t>No license granted</a:t>
            </a:r>
            <a:endParaRPr lang="en-US" sz="1400" dirty="0"/>
          </a:p>
        </p:txBody>
      </p:sp>
      <p:sp>
        <p:nvSpPr>
          <p:cNvPr id="16" name="Text 14"/>
          <p:cNvSpPr/>
          <p:nvPr/>
        </p:nvSpPr>
        <p:spPr>
          <a:xfrm>
            <a:off x="3108960" y="5486400"/>
            <a:ext cx="8686800" cy="868680"/>
          </a:xfrm>
          <a:prstGeom prst="rect">
            <a:avLst/>
          </a:prstGeom>
          <a:noFill/>
          <a:ln/>
        </p:spPr>
        <p:txBody>
          <a:bodyPr wrap="square" rtlCol="0" anchor="ctr"/>
          <a:lstStyle/>
          <a:p>
            <a:pPr indent="0" marL="0">
              <a:buNone/>
            </a:pPr>
            <a:r>
              <a:rPr lang="en-US" sz="1050" dirty="0">
                <a:solidFill>
                  <a:srgbClr val="0F172A"/>
                </a:solidFill>
                <a:latin typeface="Calibri" pitchFamily="34" charset="0"/>
                <a:ea typeface="Calibri" pitchFamily="34" charset="-122"/>
                <a:cs typeface="Calibri" pitchFamily="34" charset="-120"/>
              </a:rPr>
              <a:t>Nothing in this deck grants any license, express or implied, to copy, modify, distribute, reverse-engineer, or create derivative works. Access is limited to authorized Heartline personnel and contracted partners under signed DSAs.</a:t>
            </a:r>
            <a:endParaRPr lang="en-US" sz="105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457200"/>
            <a:ext cx="10972800" cy="274320"/>
          </a:xfrm>
          <a:prstGeom prst="rect">
            <a:avLst/>
          </a:prstGeom>
          <a:noFill/>
          <a:ln/>
        </p:spPr>
        <p:txBody>
          <a:bodyPr wrap="square" rtlCol="0" anchor="ctr"/>
          <a:lstStyle/>
          <a:p>
            <a:pPr indent="0" marL="0">
              <a:buNone/>
            </a:pPr>
            <a:r>
              <a:rPr lang="en-US" sz="1200" b="1" spc="300" kern="0" dirty="0">
                <a:solidFill>
                  <a:srgbClr val="F96167"/>
                </a:solidFill>
                <a:latin typeface="Calibri" pitchFamily="34" charset="0"/>
                <a:ea typeface="Calibri" pitchFamily="34" charset="-122"/>
                <a:cs typeface="Calibri" pitchFamily="34" charset="-120"/>
              </a:rPr>
              <a:t>LEGAL</a:t>
            </a:r>
            <a:endParaRPr lang="en-US" sz="1200" dirty="0"/>
          </a:p>
        </p:txBody>
      </p:sp>
      <p:sp>
        <p:nvSpPr>
          <p:cNvPr id="3" name="Text 1"/>
          <p:cNvSpPr/>
          <p:nvPr/>
        </p:nvSpPr>
        <p:spPr>
          <a:xfrm>
            <a:off x="548640" y="731520"/>
            <a:ext cx="10972800" cy="822960"/>
          </a:xfrm>
          <a:prstGeom prst="rect">
            <a:avLst/>
          </a:prstGeom>
          <a:noFill/>
          <a:ln/>
        </p:spPr>
        <p:txBody>
          <a:bodyPr wrap="square" rtlCol="0" anchor="ctr"/>
          <a:lstStyle/>
          <a:p>
            <a:pPr indent="0" marL="0">
              <a:buNone/>
            </a:pPr>
            <a:r>
              <a:rPr lang="en-US" sz="3400" b="1" dirty="0">
                <a:solidFill>
                  <a:srgbClr val="1E2761"/>
                </a:solidFill>
                <a:latin typeface="Georgia" pitchFamily="34" charset="0"/>
                <a:ea typeface="Georgia" pitchFamily="34" charset="-122"/>
                <a:cs typeface="Georgia" pitchFamily="34" charset="-120"/>
              </a:rPr>
              <a:t>Governing law &amp; jurisdiction</a:t>
            </a:r>
            <a:endParaRPr lang="en-US" sz="3400" dirty="0"/>
          </a:p>
        </p:txBody>
      </p:sp>
      <p:sp>
        <p:nvSpPr>
          <p:cNvPr id="4" name="Shape 2"/>
          <p:cNvSpPr/>
          <p:nvPr/>
        </p:nvSpPr>
        <p:spPr>
          <a:xfrm>
            <a:off x="548640" y="2103120"/>
            <a:ext cx="5440680" cy="2011680"/>
          </a:xfrm>
          <a:prstGeom prst="roundRect">
            <a:avLst>
              <a:gd name="adj" fmla="val 3636"/>
            </a:avLst>
          </a:prstGeom>
          <a:solidFill>
            <a:srgbClr val="F5F7FB"/>
          </a:solidFill>
          <a:ln w="12700">
            <a:solidFill>
              <a:srgbClr val="1E2761"/>
            </a:solidFill>
            <a:prstDash val="solid"/>
          </a:ln>
        </p:spPr>
      </p:sp>
      <p:sp>
        <p:nvSpPr>
          <p:cNvPr id="5" name="Shape 3"/>
          <p:cNvSpPr/>
          <p:nvPr/>
        </p:nvSpPr>
        <p:spPr>
          <a:xfrm>
            <a:off x="548640" y="2103120"/>
            <a:ext cx="5440680" cy="457200"/>
          </a:xfrm>
          <a:prstGeom prst="rect">
            <a:avLst/>
          </a:prstGeom>
          <a:solidFill>
            <a:srgbClr val="1E2761"/>
          </a:solidFill>
          <a:ln/>
        </p:spPr>
      </p:sp>
      <p:sp>
        <p:nvSpPr>
          <p:cNvPr id="6" name="Text 4"/>
          <p:cNvSpPr/>
          <p:nvPr/>
        </p:nvSpPr>
        <p:spPr>
          <a:xfrm>
            <a:off x="731520" y="2103120"/>
            <a:ext cx="5120640" cy="457200"/>
          </a:xfrm>
          <a:prstGeom prst="rect">
            <a:avLst/>
          </a:prstGeom>
          <a:noFill/>
          <a:ln/>
        </p:spPr>
        <p:txBody>
          <a:bodyPr wrap="square" rtlCol="0" anchor="ctr"/>
          <a:lstStyle/>
          <a:p>
            <a:pPr indent="0" marL="0">
              <a:buNone/>
            </a:pPr>
            <a:r>
              <a:rPr lang="en-US" sz="1200" b="1" spc="200" kern="0" dirty="0">
                <a:solidFill>
                  <a:srgbClr val="F9E795"/>
                </a:solidFill>
                <a:latin typeface="Calibri" pitchFamily="34" charset="0"/>
                <a:ea typeface="Calibri" pitchFamily="34" charset="-122"/>
                <a:cs typeface="Calibri" pitchFamily="34" charset="-120"/>
              </a:rPr>
              <a:t>State law</a:t>
            </a:r>
            <a:endParaRPr lang="en-US" sz="1200" dirty="0"/>
          </a:p>
        </p:txBody>
      </p:sp>
      <p:sp>
        <p:nvSpPr>
          <p:cNvPr id="7" name="Text 5"/>
          <p:cNvSpPr/>
          <p:nvPr/>
        </p:nvSpPr>
        <p:spPr>
          <a:xfrm>
            <a:off x="731520" y="2651760"/>
            <a:ext cx="5120640" cy="365760"/>
          </a:xfrm>
          <a:prstGeom prst="rect">
            <a:avLst/>
          </a:prstGeom>
          <a:noFill/>
          <a:ln/>
        </p:spPr>
        <p:txBody>
          <a:bodyPr wrap="square" rtlCol="0" anchor="ctr"/>
          <a:lstStyle/>
          <a:p>
            <a:pPr indent="0" marL="0">
              <a:buNone/>
            </a:pPr>
            <a:r>
              <a:rPr lang="en-US" sz="1500" b="1" dirty="0">
                <a:solidFill>
                  <a:srgbClr val="F96167"/>
                </a:solidFill>
                <a:latin typeface="Calibri" pitchFamily="34" charset="0"/>
                <a:ea typeface="Calibri" pitchFamily="34" charset="-122"/>
                <a:cs typeface="Calibri" pitchFamily="34" charset="-120"/>
              </a:rPr>
              <a:t>State of Iowa</a:t>
            </a:r>
            <a:endParaRPr lang="en-US" sz="1500" dirty="0"/>
          </a:p>
        </p:txBody>
      </p:sp>
      <p:sp>
        <p:nvSpPr>
          <p:cNvPr id="8" name="Text 6"/>
          <p:cNvSpPr/>
          <p:nvPr/>
        </p:nvSpPr>
        <p:spPr>
          <a:xfrm>
            <a:off x="731520" y="3063240"/>
            <a:ext cx="5120640" cy="1005840"/>
          </a:xfrm>
          <a:prstGeom prst="rect">
            <a:avLst/>
          </a:prstGeom>
          <a:noFill/>
          <a:ln/>
        </p:spPr>
        <p:txBody>
          <a:bodyPr wrap="square" rtlCol="0" anchor="ctr"/>
          <a:lstStyle/>
          <a:p>
            <a:pPr indent="0" marL="0">
              <a:buNone/>
            </a:pPr>
            <a:r>
              <a:rPr lang="en-US" sz="1050" dirty="0">
                <a:solidFill>
                  <a:srgbClr val="0F172A"/>
                </a:solidFill>
                <a:latin typeface="Calibri" pitchFamily="34" charset="0"/>
                <a:ea typeface="Calibri" pitchFamily="34" charset="-122"/>
                <a:cs typeface="Calibri" pitchFamily="34" charset="-120"/>
              </a:rPr>
              <a:t>This platform, the associated Data Sharing Agreements, partner terms, and any dispute arising out of or relating to the Heartline systems shall be governed by and construed in accordance with the laws of the State of Iowa, without regard to its conflict-of-laws principles.</a:t>
            </a:r>
            <a:endParaRPr lang="en-US" sz="1050" dirty="0"/>
          </a:p>
        </p:txBody>
      </p:sp>
      <p:sp>
        <p:nvSpPr>
          <p:cNvPr id="9" name="Shape 7"/>
          <p:cNvSpPr/>
          <p:nvPr/>
        </p:nvSpPr>
        <p:spPr>
          <a:xfrm>
            <a:off x="6172200" y="2103120"/>
            <a:ext cx="5440680" cy="2011680"/>
          </a:xfrm>
          <a:prstGeom prst="roundRect">
            <a:avLst>
              <a:gd name="adj" fmla="val 3636"/>
            </a:avLst>
          </a:prstGeom>
          <a:solidFill>
            <a:srgbClr val="F5F7FB"/>
          </a:solidFill>
          <a:ln w="12700">
            <a:solidFill>
              <a:srgbClr val="1E2761"/>
            </a:solidFill>
            <a:prstDash val="solid"/>
          </a:ln>
        </p:spPr>
      </p:sp>
      <p:sp>
        <p:nvSpPr>
          <p:cNvPr id="10" name="Shape 8"/>
          <p:cNvSpPr/>
          <p:nvPr/>
        </p:nvSpPr>
        <p:spPr>
          <a:xfrm>
            <a:off x="6172200" y="2103120"/>
            <a:ext cx="5440680" cy="457200"/>
          </a:xfrm>
          <a:prstGeom prst="rect">
            <a:avLst/>
          </a:prstGeom>
          <a:solidFill>
            <a:srgbClr val="1E2761"/>
          </a:solidFill>
          <a:ln/>
        </p:spPr>
      </p:sp>
      <p:sp>
        <p:nvSpPr>
          <p:cNvPr id="11" name="Text 9"/>
          <p:cNvSpPr/>
          <p:nvPr/>
        </p:nvSpPr>
        <p:spPr>
          <a:xfrm>
            <a:off x="6355080" y="2103120"/>
            <a:ext cx="5120640" cy="457200"/>
          </a:xfrm>
          <a:prstGeom prst="rect">
            <a:avLst/>
          </a:prstGeom>
          <a:noFill/>
          <a:ln/>
        </p:spPr>
        <p:txBody>
          <a:bodyPr wrap="square" rtlCol="0" anchor="ctr"/>
          <a:lstStyle/>
          <a:p>
            <a:pPr indent="0" marL="0">
              <a:buNone/>
            </a:pPr>
            <a:r>
              <a:rPr lang="en-US" sz="1200" b="1" spc="200" kern="0" dirty="0">
                <a:solidFill>
                  <a:srgbClr val="F9E795"/>
                </a:solidFill>
                <a:latin typeface="Calibri" pitchFamily="34" charset="0"/>
                <a:ea typeface="Calibri" pitchFamily="34" charset="-122"/>
                <a:cs typeface="Calibri" pitchFamily="34" charset="-120"/>
              </a:rPr>
              <a:t>Federal law</a:t>
            </a:r>
            <a:endParaRPr lang="en-US" sz="1200" dirty="0"/>
          </a:p>
        </p:txBody>
      </p:sp>
      <p:sp>
        <p:nvSpPr>
          <p:cNvPr id="12" name="Text 10"/>
          <p:cNvSpPr/>
          <p:nvPr/>
        </p:nvSpPr>
        <p:spPr>
          <a:xfrm>
            <a:off x="6355080" y="2651760"/>
            <a:ext cx="5120640" cy="365760"/>
          </a:xfrm>
          <a:prstGeom prst="rect">
            <a:avLst/>
          </a:prstGeom>
          <a:noFill/>
          <a:ln/>
        </p:spPr>
        <p:txBody>
          <a:bodyPr wrap="square" rtlCol="0" anchor="ctr"/>
          <a:lstStyle/>
          <a:p>
            <a:pPr indent="0" marL="0">
              <a:buNone/>
            </a:pPr>
            <a:r>
              <a:rPr lang="en-US" sz="1500" b="1" dirty="0">
                <a:solidFill>
                  <a:srgbClr val="F96167"/>
                </a:solidFill>
                <a:latin typeface="Calibri" pitchFamily="34" charset="0"/>
                <a:ea typeface="Calibri" pitchFamily="34" charset="-122"/>
                <a:cs typeface="Calibri" pitchFamily="34" charset="-120"/>
              </a:rPr>
              <a:t>United States of America</a:t>
            </a:r>
            <a:endParaRPr lang="en-US" sz="1500" dirty="0"/>
          </a:p>
        </p:txBody>
      </p:sp>
      <p:sp>
        <p:nvSpPr>
          <p:cNvPr id="13" name="Text 11"/>
          <p:cNvSpPr/>
          <p:nvPr/>
        </p:nvSpPr>
        <p:spPr>
          <a:xfrm>
            <a:off x="6355080" y="3063240"/>
            <a:ext cx="5120640" cy="1005840"/>
          </a:xfrm>
          <a:prstGeom prst="rect">
            <a:avLst/>
          </a:prstGeom>
          <a:noFill/>
          <a:ln/>
        </p:spPr>
        <p:txBody>
          <a:bodyPr wrap="square" rtlCol="0" anchor="ctr"/>
          <a:lstStyle/>
          <a:p>
            <a:pPr indent="0" marL="0">
              <a:buNone/>
            </a:pPr>
            <a:r>
              <a:rPr lang="en-US" sz="1050" dirty="0">
                <a:solidFill>
                  <a:srgbClr val="0F172A"/>
                </a:solidFill>
                <a:latin typeface="Calibri" pitchFamily="34" charset="0"/>
                <a:ea typeface="Calibri" pitchFamily="34" charset="-122"/>
                <a:cs typeface="Calibri" pitchFamily="34" charset="-120"/>
              </a:rPr>
              <a:t>U.S. federal law applies where it preempts state law, including the Copyright Act (17 U.S.C.), Lanham Act (15 U.S.C. ch. 22) for trademarks, the Defend Trade Secrets Act (18 U.S.C. § 1836), the Computer Fraud and Abuse Act (18 U.S.C. § 1030), and applicable privacy statutes.</a:t>
            </a:r>
            <a:endParaRPr lang="en-US" sz="1050" dirty="0"/>
          </a:p>
        </p:txBody>
      </p:sp>
      <p:sp>
        <p:nvSpPr>
          <p:cNvPr id="14" name="Shape 12"/>
          <p:cNvSpPr/>
          <p:nvPr/>
        </p:nvSpPr>
        <p:spPr>
          <a:xfrm>
            <a:off x="548640" y="4251960"/>
            <a:ext cx="5440680" cy="2011680"/>
          </a:xfrm>
          <a:prstGeom prst="roundRect">
            <a:avLst>
              <a:gd name="adj" fmla="val 3636"/>
            </a:avLst>
          </a:prstGeom>
          <a:solidFill>
            <a:srgbClr val="F5F7FB"/>
          </a:solidFill>
          <a:ln w="12700">
            <a:solidFill>
              <a:srgbClr val="1E2761"/>
            </a:solidFill>
            <a:prstDash val="solid"/>
          </a:ln>
        </p:spPr>
      </p:sp>
      <p:sp>
        <p:nvSpPr>
          <p:cNvPr id="15" name="Shape 13"/>
          <p:cNvSpPr/>
          <p:nvPr/>
        </p:nvSpPr>
        <p:spPr>
          <a:xfrm>
            <a:off x="548640" y="4251960"/>
            <a:ext cx="5440680" cy="457200"/>
          </a:xfrm>
          <a:prstGeom prst="rect">
            <a:avLst/>
          </a:prstGeom>
          <a:solidFill>
            <a:srgbClr val="1E2761"/>
          </a:solidFill>
          <a:ln/>
        </p:spPr>
      </p:sp>
      <p:sp>
        <p:nvSpPr>
          <p:cNvPr id="16" name="Text 14"/>
          <p:cNvSpPr/>
          <p:nvPr/>
        </p:nvSpPr>
        <p:spPr>
          <a:xfrm>
            <a:off x="731520" y="4251960"/>
            <a:ext cx="5120640" cy="457200"/>
          </a:xfrm>
          <a:prstGeom prst="rect">
            <a:avLst/>
          </a:prstGeom>
          <a:noFill/>
          <a:ln/>
        </p:spPr>
        <p:txBody>
          <a:bodyPr wrap="square" rtlCol="0" anchor="ctr"/>
          <a:lstStyle/>
          <a:p>
            <a:pPr indent="0" marL="0">
              <a:buNone/>
            </a:pPr>
            <a:r>
              <a:rPr lang="en-US" sz="1200" b="1" spc="200" kern="0" dirty="0">
                <a:solidFill>
                  <a:srgbClr val="F9E795"/>
                </a:solidFill>
                <a:latin typeface="Calibri" pitchFamily="34" charset="0"/>
                <a:ea typeface="Calibri" pitchFamily="34" charset="-122"/>
                <a:cs typeface="Calibri" pitchFamily="34" charset="-120"/>
              </a:rPr>
              <a:t>Venue</a:t>
            </a:r>
            <a:endParaRPr lang="en-US" sz="1200" dirty="0"/>
          </a:p>
        </p:txBody>
      </p:sp>
      <p:sp>
        <p:nvSpPr>
          <p:cNvPr id="17" name="Text 15"/>
          <p:cNvSpPr/>
          <p:nvPr/>
        </p:nvSpPr>
        <p:spPr>
          <a:xfrm>
            <a:off x="731520" y="4800600"/>
            <a:ext cx="5120640" cy="365760"/>
          </a:xfrm>
          <a:prstGeom prst="rect">
            <a:avLst/>
          </a:prstGeom>
          <a:noFill/>
          <a:ln/>
        </p:spPr>
        <p:txBody>
          <a:bodyPr wrap="square" rtlCol="0" anchor="ctr"/>
          <a:lstStyle/>
          <a:p>
            <a:pPr indent="0" marL="0">
              <a:buNone/>
            </a:pPr>
            <a:r>
              <a:rPr lang="en-US" sz="1500" b="1" dirty="0">
                <a:solidFill>
                  <a:srgbClr val="F96167"/>
                </a:solidFill>
                <a:latin typeface="Calibri" pitchFamily="34" charset="0"/>
                <a:ea typeface="Calibri" pitchFamily="34" charset="-122"/>
                <a:cs typeface="Calibri" pitchFamily="34" charset="-120"/>
              </a:rPr>
              <a:t>Polk County, Iowa</a:t>
            </a:r>
            <a:endParaRPr lang="en-US" sz="1500" dirty="0"/>
          </a:p>
        </p:txBody>
      </p:sp>
      <p:sp>
        <p:nvSpPr>
          <p:cNvPr id="18" name="Text 16"/>
          <p:cNvSpPr/>
          <p:nvPr/>
        </p:nvSpPr>
        <p:spPr>
          <a:xfrm>
            <a:off x="731520" y="5212080"/>
            <a:ext cx="5120640" cy="1005840"/>
          </a:xfrm>
          <a:prstGeom prst="rect">
            <a:avLst/>
          </a:prstGeom>
          <a:noFill/>
          <a:ln/>
        </p:spPr>
        <p:txBody>
          <a:bodyPr wrap="square" rtlCol="0" anchor="ctr"/>
          <a:lstStyle/>
          <a:p>
            <a:pPr indent="0" marL="0">
              <a:buNone/>
            </a:pPr>
            <a:r>
              <a:rPr lang="en-US" sz="1050" dirty="0">
                <a:solidFill>
                  <a:srgbClr val="0F172A"/>
                </a:solidFill>
                <a:latin typeface="Calibri" pitchFamily="34" charset="0"/>
                <a:ea typeface="Calibri" pitchFamily="34" charset="-122"/>
                <a:cs typeface="Calibri" pitchFamily="34" charset="-120"/>
              </a:rPr>
              <a:t>The parties consent to the exclusive jurisdiction and venue of the state and federal courts located in Polk County, Iowa for any action arising under or relating to the Heartline platform, and waive any objection based on forum non conveniens.</a:t>
            </a:r>
            <a:endParaRPr lang="en-US" sz="1050" dirty="0"/>
          </a:p>
        </p:txBody>
      </p:sp>
      <p:sp>
        <p:nvSpPr>
          <p:cNvPr id="19" name="Shape 17"/>
          <p:cNvSpPr/>
          <p:nvPr/>
        </p:nvSpPr>
        <p:spPr>
          <a:xfrm>
            <a:off x="6172200" y="4251960"/>
            <a:ext cx="5440680" cy="2011680"/>
          </a:xfrm>
          <a:prstGeom prst="roundRect">
            <a:avLst>
              <a:gd name="adj" fmla="val 3636"/>
            </a:avLst>
          </a:prstGeom>
          <a:solidFill>
            <a:srgbClr val="F5F7FB"/>
          </a:solidFill>
          <a:ln w="12700">
            <a:solidFill>
              <a:srgbClr val="1E2761"/>
            </a:solidFill>
            <a:prstDash val="solid"/>
          </a:ln>
        </p:spPr>
      </p:sp>
      <p:sp>
        <p:nvSpPr>
          <p:cNvPr id="20" name="Shape 18"/>
          <p:cNvSpPr/>
          <p:nvPr/>
        </p:nvSpPr>
        <p:spPr>
          <a:xfrm>
            <a:off x="6172200" y="4251960"/>
            <a:ext cx="5440680" cy="457200"/>
          </a:xfrm>
          <a:prstGeom prst="rect">
            <a:avLst/>
          </a:prstGeom>
          <a:solidFill>
            <a:srgbClr val="1E2761"/>
          </a:solidFill>
          <a:ln/>
        </p:spPr>
      </p:sp>
      <p:sp>
        <p:nvSpPr>
          <p:cNvPr id="21" name="Text 19"/>
          <p:cNvSpPr/>
          <p:nvPr/>
        </p:nvSpPr>
        <p:spPr>
          <a:xfrm>
            <a:off x="6355080" y="4251960"/>
            <a:ext cx="5120640" cy="457200"/>
          </a:xfrm>
          <a:prstGeom prst="rect">
            <a:avLst/>
          </a:prstGeom>
          <a:noFill/>
          <a:ln/>
        </p:spPr>
        <p:txBody>
          <a:bodyPr wrap="square" rtlCol="0" anchor="ctr"/>
          <a:lstStyle/>
          <a:p>
            <a:pPr indent="0" marL="0">
              <a:buNone/>
            </a:pPr>
            <a:r>
              <a:rPr lang="en-US" sz="1200" b="1" spc="200" kern="0" dirty="0">
                <a:solidFill>
                  <a:srgbClr val="F9E795"/>
                </a:solidFill>
                <a:latin typeface="Calibri" pitchFamily="34" charset="0"/>
                <a:ea typeface="Calibri" pitchFamily="34" charset="-122"/>
                <a:cs typeface="Calibri" pitchFamily="34" charset="-120"/>
              </a:rPr>
              <a:t>Enforcement</a:t>
            </a:r>
            <a:endParaRPr lang="en-US" sz="1200" dirty="0"/>
          </a:p>
        </p:txBody>
      </p:sp>
      <p:sp>
        <p:nvSpPr>
          <p:cNvPr id="22" name="Text 20"/>
          <p:cNvSpPr/>
          <p:nvPr/>
        </p:nvSpPr>
        <p:spPr>
          <a:xfrm>
            <a:off x="6355080" y="4800600"/>
            <a:ext cx="5120640" cy="365760"/>
          </a:xfrm>
          <a:prstGeom prst="rect">
            <a:avLst/>
          </a:prstGeom>
          <a:noFill/>
          <a:ln/>
        </p:spPr>
        <p:txBody>
          <a:bodyPr wrap="square" rtlCol="0" anchor="ctr"/>
          <a:lstStyle/>
          <a:p>
            <a:pPr indent="0" marL="0">
              <a:buNone/>
            </a:pPr>
            <a:r>
              <a:rPr lang="en-US" sz="1500" b="1" dirty="0">
                <a:solidFill>
                  <a:srgbClr val="F96167"/>
                </a:solidFill>
                <a:latin typeface="Calibri" pitchFamily="34" charset="0"/>
                <a:ea typeface="Calibri" pitchFamily="34" charset="-122"/>
                <a:cs typeface="Calibri" pitchFamily="34" charset="-120"/>
              </a:rPr>
              <a:t>Injunctive relief available</a:t>
            </a:r>
            <a:endParaRPr lang="en-US" sz="1500" dirty="0"/>
          </a:p>
        </p:txBody>
      </p:sp>
      <p:sp>
        <p:nvSpPr>
          <p:cNvPr id="23" name="Text 21"/>
          <p:cNvSpPr/>
          <p:nvPr/>
        </p:nvSpPr>
        <p:spPr>
          <a:xfrm>
            <a:off x="6355080" y="5212080"/>
            <a:ext cx="5120640" cy="1005840"/>
          </a:xfrm>
          <a:prstGeom prst="rect">
            <a:avLst/>
          </a:prstGeom>
          <a:noFill/>
          <a:ln/>
        </p:spPr>
        <p:txBody>
          <a:bodyPr wrap="square" rtlCol="0" anchor="ctr"/>
          <a:lstStyle/>
          <a:p>
            <a:pPr indent="0" marL="0">
              <a:buNone/>
            </a:pPr>
            <a:r>
              <a:rPr lang="en-US" sz="1050" dirty="0">
                <a:solidFill>
                  <a:srgbClr val="0F172A"/>
                </a:solidFill>
                <a:latin typeface="Calibri" pitchFamily="34" charset="0"/>
                <a:ea typeface="Calibri" pitchFamily="34" charset="-122"/>
                <a:cs typeface="Calibri" pitchFamily="34" charset="-120"/>
              </a:rPr>
              <a:t>Heartline Romania is entitled to seek injunctive and equitable relief in any court of competent jurisdiction to protect its intellectual property, trade secrets, and confidential information, in addition to any other remedies available at law.</a:t>
            </a:r>
            <a:endParaRPr lang="en-US" sz="1050" dirty="0"/>
          </a:p>
        </p:txBody>
      </p:sp>
      <p:sp>
        <p:nvSpPr>
          <p:cNvPr id="24" name="Text 22"/>
          <p:cNvSpPr/>
          <p:nvPr/>
        </p:nvSpPr>
        <p:spPr>
          <a:xfrm>
            <a:off x="548640" y="6355080"/>
            <a:ext cx="10972800" cy="274320"/>
          </a:xfrm>
          <a:prstGeom prst="rect">
            <a:avLst/>
          </a:prstGeom>
          <a:noFill/>
          <a:ln/>
        </p:spPr>
        <p:txBody>
          <a:bodyPr wrap="square" rtlCol="0" anchor="ctr"/>
          <a:lstStyle/>
          <a:p>
            <a:pPr indent="0" marL="0">
              <a:buNone/>
            </a:pPr>
            <a:r>
              <a:rPr lang="en-US" sz="1000" i="1" dirty="0">
                <a:solidFill>
                  <a:srgbClr val="6B7280"/>
                </a:solidFill>
                <a:latin typeface="Calibri" pitchFamily="34" charset="0"/>
                <a:ea typeface="Calibri" pitchFamily="34" charset="-122"/>
                <a:cs typeface="Calibri" pitchFamily="34" charset="-120"/>
              </a:rPr>
              <a:t>This slide summarizes intended contractual terms. Final binding language lives in each executed DSA, NDA, and Terms of Service.</a:t>
            </a:r>
            <a:endParaRPr lang="en-US" sz="10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1E2761"/>
        </a:solidFill>
      </p:bgPr>
    </p:bg>
    <p:spTree>
      <p:nvGrpSpPr>
        <p:cNvPr id="1" name=""/>
        <p:cNvGrpSpPr/>
        <p:nvPr/>
      </p:nvGrpSpPr>
      <p:grpSpPr>
        <a:xfrm>
          <a:off x="0" y="0"/>
          <a:ext cx="0" cy="0"/>
          <a:chOff x="0" y="0"/>
          <a:chExt cx="0" cy="0"/>
        </a:xfrm>
      </p:grpSpPr>
      <p:sp>
        <p:nvSpPr>
          <p:cNvPr id="2" name="Shape 0"/>
          <p:cNvSpPr/>
          <p:nvPr/>
        </p:nvSpPr>
        <p:spPr>
          <a:xfrm>
            <a:off x="0" y="3246120"/>
            <a:ext cx="12188952" cy="54864"/>
          </a:xfrm>
          <a:prstGeom prst="rect">
            <a:avLst/>
          </a:prstGeom>
          <a:solidFill>
            <a:srgbClr val="F96167"/>
          </a:solidFill>
          <a:ln/>
        </p:spPr>
      </p:sp>
      <p:sp>
        <p:nvSpPr>
          <p:cNvPr id="3" name="Text 1"/>
          <p:cNvSpPr/>
          <p:nvPr/>
        </p:nvSpPr>
        <p:spPr>
          <a:xfrm>
            <a:off x="548640" y="2194560"/>
            <a:ext cx="10972800" cy="457200"/>
          </a:xfrm>
          <a:prstGeom prst="rect">
            <a:avLst/>
          </a:prstGeom>
          <a:noFill/>
          <a:ln/>
        </p:spPr>
        <p:txBody>
          <a:bodyPr wrap="square" rtlCol="0" anchor="ctr"/>
          <a:lstStyle/>
          <a:p>
            <a:pPr indent="0" marL="0">
              <a:buNone/>
            </a:pPr>
            <a:r>
              <a:rPr lang="en-US" sz="1400" b="1" spc="400" kern="0" dirty="0">
                <a:solidFill>
                  <a:srgbClr val="CADCFC"/>
                </a:solidFill>
                <a:latin typeface="Calibri" pitchFamily="34" charset="0"/>
                <a:ea typeface="Calibri" pitchFamily="34" charset="-122"/>
                <a:cs typeface="Calibri" pitchFamily="34" charset="-120"/>
              </a:rPr>
              <a:t>One rule to remember</a:t>
            </a:r>
            <a:endParaRPr lang="en-US" sz="1400" dirty="0"/>
          </a:p>
        </p:txBody>
      </p:sp>
      <p:sp>
        <p:nvSpPr>
          <p:cNvPr id="4" name="Text 2"/>
          <p:cNvSpPr/>
          <p:nvPr/>
        </p:nvSpPr>
        <p:spPr>
          <a:xfrm>
            <a:off x="548640" y="2651760"/>
            <a:ext cx="10972800" cy="914400"/>
          </a:xfrm>
          <a:prstGeom prst="rect">
            <a:avLst/>
          </a:prstGeom>
          <a:noFill/>
          <a:ln/>
        </p:spPr>
        <p:txBody>
          <a:bodyPr wrap="square" rtlCol="0" anchor="ctr"/>
          <a:lstStyle/>
          <a:p>
            <a:pPr indent="0" marL="0">
              <a:buNone/>
            </a:pPr>
            <a:r>
              <a:rPr lang="en-US" sz="5600" b="1" dirty="0">
                <a:solidFill>
                  <a:srgbClr val="FFFFFF"/>
                </a:solidFill>
                <a:latin typeface="Georgia" pitchFamily="34" charset="0"/>
                <a:ea typeface="Georgia" pitchFamily="34" charset="-122"/>
                <a:cs typeface="Georgia" pitchFamily="34" charset="-120"/>
              </a:rPr>
              <a:t>No ORDER, no access.</a:t>
            </a:r>
            <a:endParaRPr lang="en-US" sz="5600" dirty="0"/>
          </a:p>
        </p:txBody>
      </p:sp>
      <p:sp>
        <p:nvSpPr>
          <p:cNvPr id="5" name="Text 3"/>
          <p:cNvSpPr/>
          <p:nvPr/>
        </p:nvSpPr>
        <p:spPr>
          <a:xfrm>
            <a:off x="548640" y="3840480"/>
            <a:ext cx="10515600" cy="1371600"/>
          </a:xfrm>
          <a:prstGeom prst="rect">
            <a:avLst/>
          </a:prstGeom>
          <a:noFill/>
          <a:ln/>
        </p:spPr>
        <p:txBody>
          <a:bodyPr wrap="square" rtlCol="0" anchor="ctr"/>
          <a:lstStyle/>
          <a:p>
            <a:pPr indent="0" marL="0">
              <a:buNone/>
            </a:pPr>
            <a:r>
              <a:rPr lang="en-US" sz="1800" i="1" dirty="0">
                <a:solidFill>
                  <a:srgbClr val="CADCFC"/>
                </a:solidFill>
                <a:latin typeface="Calibri" pitchFamily="34" charset="0"/>
                <a:ea typeface="Calibri" pitchFamily="34" charset="-122"/>
                <a:cs typeface="Calibri" pitchFamily="34" charset="-120"/>
              </a:rPr>
              <a:t>Every sensitive read, every partner upload, every regional handoff is authorized by a signed, expiring, auditable ORDER. That is the whole system, in one sentence.</a:t>
            </a:r>
            <a:endParaRPr lang="en-US" sz="1800" dirty="0"/>
          </a:p>
        </p:txBody>
      </p:sp>
      <p:sp>
        <p:nvSpPr>
          <p:cNvPr id="6" name="Text 4"/>
          <p:cNvSpPr/>
          <p:nvPr/>
        </p:nvSpPr>
        <p:spPr>
          <a:xfrm>
            <a:off x="548640" y="5943600"/>
            <a:ext cx="10972800" cy="274320"/>
          </a:xfrm>
          <a:prstGeom prst="rect">
            <a:avLst/>
          </a:prstGeom>
          <a:noFill/>
          <a:ln/>
        </p:spPr>
        <p:txBody>
          <a:bodyPr wrap="square" rtlCol="0" anchor="ctr"/>
          <a:lstStyle/>
          <a:p>
            <a:pPr indent="0" marL="0">
              <a:buNone/>
            </a:pPr>
            <a:r>
              <a:rPr lang="en-US" sz="1200" spc="300" kern="0" dirty="0">
                <a:solidFill>
                  <a:srgbClr val="CADCFC"/>
                </a:solidFill>
                <a:latin typeface="Calibri" pitchFamily="34" charset="0"/>
                <a:ea typeface="Calibri" pitchFamily="34" charset="-122"/>
                <a:cs typeface="Calibri" pitchFamily="34" charset="-120"/>
              </a:rPr>
              <a:t>Heartline Romania · Systems documentation · July 2026</a:t>
            </a:r>
            <a:endParaRPr lang="en-US" sz="1200" dirty="0"/>
          </a:p>
        </p:txBody>
      </p:sp>
      <p:sp>
        <p:nvSpPr>
          <p:cNvPr id="7" name="Text 5"/>
          <p:cNvSpPr/>
          <p:nvPr/>
        </p:nvSpPr>
        <p:spPr>
          <a:xfrm>
            <a:off x="548640" y="6263640"/>
            <a:ext cx="10972800" cy="274320"/>
          </a:xfrm>
          <a:prstGeom prst="rect">
            <a:avLst/>
          </a:prstGeom>
          <a:noFill/>
          <a:ln/>
        </p:spPr>
        <p:txBody>
          <a:bodyPr wrap="square" rtlCol="0" anchor="ctr"/>
          <a:lstStyle/>
          <a:p>
            <a:pPr indent="0" marL="0">
              <a:buNone/>
            </a:pPr>
            <a:r>
              <a:rPr lang="en-US" sz="1000" i="1" dirty="0">
                <a:solidFill>
                  <a:srgbClr val="CADCFC"/>
                </a:solidFill>
                <a:latin typeface="Calibri" pitchFamily="34" charset="0"/>
                <a:ea typeface="Calibri" pitchFamily="34" charset="-122"/>
                <a:cs typeface="Calibri" pitchFamily="34" charset="-120"/>
              </a:rPr>
              <a:t>© 2026 Heartline Romania™ · All rights reserved · Governed by the laws of the State of Iowa and the United States of America</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28</Slides>
  <Notes>28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vector>
  </TitlesOfParts>
  <Company>Heartline Romania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Heartline Systems Overview</dc:title>
  <dc:subject>PptxGenJS Presentation</dc:subject>
  <dc:creator>PptxGenJS</dc:creator>
  <cp:lastModifiedBy>PptxGenJS</cp:lastModifiedBy>
  <cp:revision>1</cp:revision>
  <dcterms:created xsi:type="dcterms:W3CDTF">2026-07-06T16:31:33Z</dcterms:created>
  <dcterms:modified xsi:type="dcterms:W3CDTF">2026-07-06T16:31:33Z</dcterms:modified>
</cp:coreProperties>
</file>